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244CC-016E-4642-9F52-50651D538CF9}" type="datetimeFigureOut">
              <a:rPr lang="it-IT" smtClean="0"/>
              <a:pPr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83F6-C841-4F95-95DF-5BE5365B5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8"/>
          </a:xfrm>
        </p:spPr>
        <p:txBody>
          <a:bodyPr anchor="t"/>
          <a:lstStyle/>
          <a:p>
            <a:r>
              <a:rPr lang="it-IT" b="1" smtClean="0"/>
              <a:t>COMPARING SCHOOL SYSTEM</a:t>
            </a:r>
            <a:endParaRPr lang="it-IT" b="1" dirty="0"/>
          </a:p>
        </p:txBody>
      </p:sp>
      <p:pic>
        <p:nvPicPr>
          <p:cNvPr id="4" name="Immagin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214422"/>
            <a:ext cx="4416552" cy="54292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b="1" dirty="0" smtClean="0"/>
              <a:t>ITALY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/>
              <a:t> Beginning of school year: 16/09</a:t>
            </a:r>
          </a:p>
          <a:p>
            <a:pPr>
              <a:buNone/>
            </a:pPr>
            <a:r>
              <a:rPr lang="en-US" sz="1500" b="1" dirty="0" smtClean="0"/>
              <a:t> Finishing of school year: 7/06</a:t>
            </a:r>
          </a:p>
          <a:p>
            <a:pPr>
              <a:buNone/>
            </a:pPr>
            <a:r>
              <a:rPr lang="en-US" sz="1500" b="1" dirty="0" smtClean="0"/>
              <a:t> Teacher total lessons per week: 18h (Secondary school, no more than 50h in a </a:t>
            </a:r>
            <a:r>
              <a:rPr lang="en-US" sz="1500" b="1" dirty="0" smtClean="0"/>
              <a:t>month</a:t>
            </a:r>
            <a:r>
              <a:rPr lang="en-US" sz="1500" b="1" dirty="0" smtClean="0"/>
              <a:t>)</a:t>
            </a:r>
          </a:p>
          <a:p>
            <a:pPr>
              <a:buNone/>
            </a:pPr>
            <a:r>
              <a:rPr lang="en-US" sz="1500" b="1" dirty="0" smtClean="0"/>
              <a:t> </a:t>
            </a:r>
            <a:r>
              <a:rPr lang="en-US" sz="1500" b="1" dirty="0" smtClean="0"/>
              <a:t>Length </a:t>
            </a:r>
            <a:r>
              <a:rPr lang="en-US" sz="1500" b="1" dirty="0" smtClean="0"/>
              <a:t>of the lessons: 50- 60 minutes</a:t>
            </a:r>
          </a:p>
          <a:p>
            <a:pPr>
              <a:buNone/>
            </a:pPr>
            <a:r>
              <a:rPr lang="en-US" sz="1500" b="1" dirty="0" smtClean="0"/>
              <a:t> First lesson: 8- 8.30</a:t>
            </a:r>
          </a:p>
          <a:p>
            <a:pPr>
              <a:buNone/>
            </a:pPr>
            <a:r>
              <a:rPr lang="en-US" sz="1500" b="1" dirty="0" smtClean="0"/>
              <a:t> Last lesson: 14- 14.30</a:t>
            </a:r>
          </a:p>
          <a:p>
            <a:pPr>
              <a:buNone/>
            </a:pPr>
            <a:r>
              <a:rPr lang="en-US" sz="1500" b="1" dirty="0" smtClean="0"/>
              <a:t> Break: 1 at 10.50</a:t>
            </a:r>
          </a:p>
          <a:p>
            <a:pPr>
              <a:buNone/>
            </a:pPr>
            <a:r>
              <a:rPr lang="en-US" sz="1500" b="1" dirty="0" smtClean="0"/>
              <a:t>School days: Monday- Saturday</a:t>
            </a:r>
          </a:p>
          <a:p>
            <a:pPr>
              <a:buNone/>
            </a:pPr>
            <a:r>
              <a:rPr lang="en-US" sz="1500" b="1" dirty="0" smtClean="0"/>
              <a:t>Total school days per year: 200</a:t>
            </a:r>
          </a:p>
          <a:p>
            <a:pPr>
              <a:buNone/>
            </a:pPr>
            <a:r>
              <a:rPr lang="en-US" sz="1500" b="1" dirty="0" smtClean="0"/>
              <a:t>Number of students per class by law (Max): 30</a:t>
            </a:r>
            <a:r>
              <a:rPr lang="en-US" sz="1500" dirty="0" smtClean="0"/>
              <a:t/>
            </a:r>
            <a:br>
              <a:rPr lang="en-US" sz="1500" dirty="0" smtClean="0"/>
            </a:br>
            <a:endParaRPr lang="en-US" sz="1500" dirty="0" smtClean="0"/>
          </a:p>
          <a:p>
            <a:pPr>
              <a:buNone/>
            </a:pPr>
            <a:r>
              <a:rPr lang="en-US" sz="1500" b="1" u="sng" dirty="0" smtClean="0"/>
              <a:t>National Holidays:</a:t>
            </a:r>
            <a:r>
              <a:rPr lang="en-US" sz="1500" b="1" dirty="0" smtClean="0"/>
              <a:t>       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    1st- 2nd of November (All Saint and solemnity of all dead  )                       </a:t>
            </a:r>
            <a:endParaRPr lang="en-US" sz="1500" b="1" dirty="0"/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    8th December (Immaculate Conception)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 23rd of December- 7th January  </a:t>
            </a:r>
            <a:r>
              <a:rPr lang="en-US" sz="1500" b="1" dirty="0" smtClean="0"/>
              <a:t>Christmas </a:t>
            </a:r>
            <a:r>
              <a:rPr lang="en-US" sz="1500" b="1" dirty="0" smtClean="0"/>
              <a:t>Holidays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 19th of January  Local Saint Patron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 3rd- 4th of March (it depends on Easter) Mardi Gras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 17th of April- 22nd of April  Easter Holidays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 25th of April Liberation Day (2</a:t>
            </a:r>
            <a:r>
              <a:rPr lang="en-US" sz="1500" b="1" baseline="30000" dirty="0" smtClean="0"/>
              <a:t>nd</a:t>
            </a:r>
            <a:r>
              <a:rPr lang="en-US" sz="1500" b="1" dirty="0" smtClean="0"/>
              <a:t> World War)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 1st of May  </a:t>
            </a:r>
            <a:r>
              <a:rPr lang="en-US" sz="1500" b="1" dirty="0" err="1" smtClean="0"/>
              <a:t>Labour</a:t>
            </a:r>
            <a:r>
              <a:rPr lang="en-US" sz="1500" b="1" dirty="0" smtClean="0"/>
              <a:t> Day (International </a:t>
            </a:r>
            <a:r>
              <a:rPr lang="en-US" sz="1500" b="1" dirty="0" err="1" smtClean="0"/>
              <a:t>Labour</a:t>
            </a:r>
            <a:r>
              <a:rPr lang="en-US" sz="1500" b="1" dirty="0" smtClean="0"/>
              <a:t> day)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 2nd of June Republic Day</a:t>
            </a:r>
            <a:endParaRPr lang="en-US" sz="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PORTUGAL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/>
              <a:t>Beginning of school year: 16/ 09</a:t>
            </a:r>
            <a:endParaRPr lang="it-IT" b="1" dirty="0"/>
          </a:p>
          <a:p>
            <a:pPr>
              <a:buNone/>
            </a:pPr>
            <a:r>
              <a:rPr lang="en-US" b="1" dirty="0"/>
              <a:t>Finishing of school year: 13 JUN (5.º, 7.º, 8.º, 10.º) 06 JUN (6.º, 9.º, 11.º, 12.º)</a:t>
            </a:r>
            <a:endParaRPr lang="it-IT" b="1" dirty="0"/>
          </a:p>
          <a:p>
            <a:pPr>
              <a:buNone/>
            </a:pPr>
            <a:r>
              <a:rPr lang="en-US" b="1" dirty="0"/>
              <a:t>Teacher total lessons per week: 40 h  22 h (classes + 4 hours working at school + 14 hours for preparing classes and school meetings)</a:t>
            </a:r>
            <a:endParaRPr lang="it-IT" b="1" dirty="0"/>
          </a:p>
          <a:p>
            <a:pPr>
              <a:buNone/>
            </a:pPr>
            <a:r>
              <a:rPr lang="en-US" b="1" dirty="0"/>
              <a:t>First lesson:  8.25</a:t>
            </a:r>
            <a:endParaRPr lang="it-IT" b="1" dirty="0"/>
          </a:p>
          <a:p>
            <a:pPr>
              <a:buNone/>
            </a:pPr>
            <a:r>
              <a:rPr lang="en-US" b="1" dirty="0"/>
              <a:t>Last lesson: 18h30</a:t>
            </a:r>
            <a:endParaRPr lang="it-IT" b="1" dirty="0"/>
          </a:p>
          <a:p>
            <a:pPr>
              <a:buNone/>
            </a:pPr>
            <a:r>
              <a:rPr lang="en-US" b="1" dirty="0"/>
              <a:t>Break: 4   (the classes haven’t got the same schedule) some has got more in the morning others in the afternoon.</a:t>
            </a:r>
            <a:endParaRPr lang="it-IT" b="1" dirty="0"/>
          </a:p>
          <a:p>
            <a:pPr>
              <a:buNone/>
            </a:pPr>
            <a:r>
              <a:rPr lang="en-US" b="1" dirty="0"/>
              <a:t>School days: Monday-</a:t>
            </a:r>
            <a:r>
              <a:rPr lang="en-US" b="1" dirty="0" err="1"/>
              <a:t>friday</a:t>
            </a:r>
            <a:endParaRPr lang="it-IT" b="1" dirty="0"/>
          </a:p>
          <a:p>
            <a:pPr>
              <a:buNone/>
            </a:pPr>
            <a:r>
              <a:rPr lang="en-US" b="1" dirty="0"/>
              <a:t>Number of students per class by law (Max): 30 </a:t>
            </a:r>
            <a:endParaRPr lang="en-US" b="1" dirty="0" smtClean="0"/>
          </a:p>
          <a:p>
            <a:endParaRPr lang="it-IT" b="1" dirty="0"/>
          </a:p>
          <a:p>
            <a:pPr>
              <a:buNone/>
            </a:pPr>
            <a:r>
              <a:rPr lang="en-US" b="1" u="sng" dirty="0"/>
              <a:t>National Holidays:</a:t>
            </a:r>
            <a:endParaRPr lang="it-IT" b="1" u="sng" dirty="0"/>
          </a:p>
          <a:p>
            <a:pPr>
              <a:buNone/>
            </a:pPr>
            <a:r>
              <a:rPr lang="en-US" b="1" dirty="0"/>
              <a:t>•       07th  </a:t>
            </a:r>
            <a:r>
              <a:rPr lang="en-US" b="1" dirty="0" err="1"/>
              <a:t>october</a:t>
            </a:r>
            <a:r>
              <a:rPr lang="en-US" b="1" dirty="0"/>
              <a:t>(Local Saint Patron)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8 </a:t>
            </a:r>
            <a:r>
              <a:rPr lang="en-US" b="1" dirty="0" err="1"/>
              <a:t>th</a:t>
            </a:r>
            <a:r>
              <a:rPr lang="en-US" b="1" dirty="0"/>
              <a:t> </a:t>
            </a:r>
            <a:r>
              <a:rPr lang="en-US" b="1" dirty="0" err="1"/>
              <a:t>december</a:t>
            </a:r>
            <a:r>
              <a:rPr lang="en-US" b="1" dirty="0"/>
              <a:t> (Immaculate Conception)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25th </a:t>
            </a:r>
            <a:r>
              <a:rPr lang="en-US" b="1" dirty="0" err="1"/>
              <a:t>december</a:t>
            </a:r>
            <a:r>
              <a:rPr lang="en-US" b="1" dirty="0"/>
              <a:t>  Christmas 1january 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4th mars (Carnival)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18th </a:t>
            </a:r>
            <a:r>
              <a:rPr lang="en-US" b="1" dirty="0" err="1"/>
              <a:t>april</a:t>
            </a:r>
            <a:r>
              <a:rPr lang="en-US" b="1" dirty="0"/>
              <a:t> 20 </a:t>
            </a:r>
            <a:r>
              <a:rPr lang="en-US" b="1" dirty="0" err="1"/>
              <a:t>april</a:t>
            </a:r>
            <a:r>
              <a:rPr lang="en-US" b="1" dirty="0"/>
              <a:t> (</a:t>
            </a:r>
            <a:r>
              <a:rPr lang="en-US" b="1" dirty="0" err="1"/>
              <a:t>easter</a:t>
            </a:r>
            <a:r>
              <a:rPr lang="en-US" b="1" dirty="0"/>
              <a:t>)</a:t>
            </a:r>
            <a:endParaRPr lang="it-IT" b="1" dirty="0"/>
          </a:p>
          <a:p>
            <a:pPr>
              <a:buNone/>
            </a:pPr>
            <a:r>
              <a:rPr lang="en-US" b="1" dirty="0" smtClean="0"/>
              <a:t>•</a:t>
            </a:r>
            <a:r>
              <a:rPr lang="en-US" b="1" dirty="0"/>
              <a:t>       1st may All </a:t>
            </a:r>
            <a:r>
              <a:rPr lang="en-US" b="1" dirty="0" err="1"/>
              <a:t>Labour</a:t>
            </a:r>
            <a:r>
              <a:rPr lang="en-US" b="1" dirty="0"/>
              <a:t> Holiday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10th </a:t>
            </a:r>
            <a:r>
              <a:rPr lang="en-US" b="1" dirty="0" err="1"/>
              <a:t>june</a:t>
            </a:r>
            <a:r>
              <a:rPr lang="en-US" b="1" dirty="0"/>
              <a:t> National day and </a:t>
            </a:r>
            <a:r>
              <a:rPr lang="en-US" b="1" dirty="0" err="1"/>
              <a:t>Camões</a:t>
            </a:r>
            <a:r>
              <a:rPr lang="en-US" b="1" dirty="0"/>
              <a:t>’ day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15th august (Religious day)</a:t>
            </a:r>
            <a:endParaRPr lang="it-IT" b="1" dirty="0"/>
          </a:p>
          <a:p>
            <a:pPr>
              <a:buNone/>
            </a:pPr>
            <a:r>
              <a:rPr lang="en-US" b="1" dirty="0"/>
              <a:t> </a:t>
            </a:r>
            <a:endParaRPr lang="it-I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 anchor="t"/>
          <a:lstStyle/>
          <a:p>
            <a:r>
              <a:rPr lang="it-IT" b="1" dirty="0" smtClean="0"/>
              <a:t>ROMANIA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b="1" dirty="0"/>
              <a:t>Beginning of school year: 16/ 09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Finishing of school year: 20/06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Teacher total lessons per week: 18h (Min.)</a:t>
            </a:r>
            <a:endParaRPr lang="it-IT" sz="1300" b="1" dirty="0"/>
          </a:p>
          <a:p>
            <a:pPr>
              <a:buNone/>
            </a:pPr>
            <a:r>
              <a:rPr lang="en-US" sz="1300" b="1" dirty="0" smtClean="0"/>
              <a:t>Length </a:t>
            </a:r>
            <a:r>
              <a:rPr lang="en-US" sz="1300" b="1" dirty="0"/>
              <a:t>of the lessons: 50 minutes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First lesson: 8- 8.50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Last lesson: 14.10- 15.00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Break: There is a 10 minute-break after each </a:t>
            </a:r>
            <a:r>
              <a:rPr lang="en-US" sz="1300" b="1" dirty="0" smtClean="0"/>
              <a:t>classes </a:t>
            </a:r>
            <a:r>
              <a:rPr lang="en-US" sz="1300" b="1" dirty="0"/>
              <a:t>we also have a longer break              from10.50 to 11.10.</a:t>
            </a:r>
            <a:endParaRPr lang="it-IT" sz="1300" b="1" dirty="0"/>
          </a:p>
          <a:p>
            <a:pPr>
              <a:buNone/>
            </a:pPr>
            <a:r>
              <a:rPr lang="en-US" sz="1300" b="1" dirty="0" smtClean="0"/>
              <a:t>School </a:t>
            </a:r>
            <a:r>
              <a:rPr lang="en-US" sz="1300" b="1" dirty="0"/>
              <a:t>days: Monday- Friday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Total school days per year: 180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Number of students per class by law (Max): </a:t>
            </a:r>
            <a:r>
              <a:rPr lang="en-US" sz="1300" b="1" dirty="0" smtClean="0"/>
              <a:t>30</a:t>
            </a:r>
          </a:p>
          <a:p>
            <a:pPr>
              <a:buNone/>
            </a:pPr>
            <a:endParaRPr lang="en-US" sz="1300" b="1" u="sng" dirty="0" smtClean="0"/>
          </a:p>
          <a:p>
            <a:pPr>
              <a:buNone/>
            </a:pPr>
            <a:r>
              <a:rPr lang="en-US" sz="1300" b="1" u="sng" dirty="0" smtClean="0"/>
              <a:t>National </a:t>
            </a:r>
            <a:r>
              <a:rPr lang="en-US" sz="1300" b="1" u="sng" dirty="0"/>
              <a:t>Holidays: </a:t>
            </a:r>
            <a:endParaRPr lang="en-US" sz="1300" b="1" u="sng" dirty="0" smtClean="0"/>
          </a:p>
          <a:p>
            <a:pPr>
              <a:buFont typeface="Wingdings" pitchFamily="2" charset="2"/>
              <a:buChar char="§"/>
            </a:pPr>
            <a:r>
              <a:rPr lang="en-US" sz="1300" b="1" dirty="0" smtClean="0"/>
              <a:t>January </a:t>
            </a:r>
            <a:r>
              <a:rPr lang="en-US" sz="1300" b="1" dirty="0" smtClean="0"/>
              <a:t>1   New </a:t>
            </a:r>
            <a:r>
              <a:rPr lang="en-US" sz="1300" b="1" dirty="0"/>
              <a:t>Year's </a:t>
            </a:r>
            <a:r>
              <a:rPr lang="en-US" sz="1300" b="1" dirty="0" smtClean="0"/>
              <a:t>Day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January 2 </a:t>
            </a:r>
            <a:r>
              <a:rPr lang="en-US" sz="1300" b="1" dirty="0" smtClean="0"/>
              <a:t>  </a:t>
            </a:r>
            <a:r>
              <a:rPr lang="en-US" sz="1300" b="1" dirty="0"/>
              <a:t>Day after New Year's Day	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 smtClean="0"/>
              <a:t>April/May   Easter</a:t>
            </a:r>
            <a:r>
              <a:rPr lang="en-US" sz="1300" b="1" dirty="0"/>
              <a:t>	(The official holiday is the Orthodox Easter. The holiday is two days long, the Easter Sunday and Monday are non-working).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 smtClean="0"/>
              <a:t>May/June    Pentecost</a:t>
            </a:r>
            <a:r>
              <a:rPr lang="en-US" sz="1300" b="1" dirty="0"/>
              <a:t>, Whit Monday (Both 50th and 51st days after the Orthodox Easter).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May 1	        </a:t>
            </a:r>
            <a:r>
              <a:rPr lang="en-US" sz="1300" b="1" dirty="0" err="1" smtClean="0"/>
              <a:t>Labour</a:t>
            </a:r>
            <a:r>
              <a:rPr lang="en-US" sz="1300" b="1" dirty="0" smtClean="0"/>
              <a:t> Day  (International </a:t>
            </a:r>
            <a:r>
              <a:rPr lang="en-US" sz="1300" b="1" dirty="0" err="1"/>
              <a:t>Labour</a:t>
            </a:r>
            <a:r>
              <a:rPr lang="en-US" sz="1300" b="1" dirty="0"/>
              <a:t> Day)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August </a:t>
            </a:r>
            <a:r>
              <a:rPr lang="en-US" sz="1300" b="1" dirty="0" smtClean="0"/>
              <a:t>15   </a:t>
            </a:r>
            <a:r>
              <a:rPr lang="en-US" sz="1300" b="1" dirty="0" smtClean="0"/>
              <a:t>Domination </a:t>
            </a:r>
            <a:r>
              <a:rPr lang="en-US" sz="1300" b="1" dirty="0"/>
              <a:t>of the </a:t>
            </a:r>
            <a:r>
              <a:rPr lang="en-US" sz="1300" b="1" dirty="0" err="1"/>
              <a:t>Theotokos</a:t>
            </a:r>
            <a:r>
              <a:rPr lang="en-US" sz="1300" b="1" dirty="0"/>
              <a:t>/St. Mary	(Also the Day of the Romanian Naval Forces since St. Mary is the patron saint of the Navy)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November </a:t>
            </a:r>
            <a:r>
              <a:rPr lang="en-US" sz="1300" b="1" dirty="0" smtClean="0"/>
              <a:t>30 St</a:t>
            </a:r>
            <a:r>
              <a:rPr lang="en-US" sz="1300" b="1" dirty="0"/>
              <a:t>. Andrew's Day	(Saint Andrew is the patron saint of Romania).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December </a:t>
            </a:r>
            <a:r>
              <a:rPr lang="en-US" sz="1300" b="1" dirty="0" smtClean="0"/>
              <a:t>1   National </a:t>
            </a:r>
            <a:r>
              <a:rPr lang="en-US" sz="1300" b="1" dirty="0"/>
              <a:t>holiday /Great Union Day    (It celebrates the Union of Transylvania with </a:t>
            </a:r>
            <a:r>
              <a:rPr lang="en-US" sz="1300" b="1" dirty="0" smtClean="0"/>
              <a:t> Romania</a:t>
            </a:r>
            <a:r>
              <a:rPr lang="en-US" sz="1300" b="1" dirty="0"/>
              <a:t>).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December 25/26   Christmas	(Both first and second Christmas Day are holidays. </a:t>
            </a:r>
            <a:r>
              <a:rPr lang="it-IT" sz="1300" b="1" dirty="0" err="1"/>
              <a:t>Third</a:t>
            </a:r>
            <a:r>
              <a:rPr lang="it-IT" sz="1300" b="1" dirty="0"/>
              <a:t> Christmas </a:t>
            </a:r>
            <a:r>
              <a:rPr lang="it-IT" sz="1300" b="1" dirty="0" err="1"/>
              <a:t>Day</a:t>
            </a:r>
            <a:r>
              <a:rPr lang="it-IT" sz="1300" b="1" dirty="0"/>
              <a:t> </a:t>
            </a:r>
            <a:r>
              <a:rPr lang="it-IT" sz="1300" b="1" dirty="0" err="1"/>
              <a:t>is</a:t>
            </a:r>
            <a:r>
              <a:rPr lang="it-IT" sz="1300" b="1" dirty="0"/>
              <a:t> </a:t>
            </a:r>
            <a:r>
              <a:rPr lang="it-IT" sz="1300" b="1" dirty="0" err="1"/>
              <a:t>not</a:t>
            </a:r>
            <a:r>
              <a:rPr lang="it-IT" sz="1300" b="1" dirty="0"/>
              <a:t> a public </a:t>
            </a:r>
            <a:r>
              <a:rPr lang="it-IT" sz="1300" b="1" dirty="0" err="1"/>
              <a:t>holiday</a:t>
            </a:r>
            <a:r>
              <a:rPr lang="it-IT" sz="1300" b="1" dirty="0"/>
              <a:t>).</a:t>
            </a:r>
          </a:p>
          <a:p>
            <a:pPr>
              <a:buNone/>
            </a:pPr>
            <a:r>
              <a:rPr lang="it-IT" sz="1400" b="1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TURKEY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en-US" dirty="0" smtClean="0"/>
              <a:t> </a:t>
            </a:r>
            <a:r>
              <a:rPr lang="en-US" b="1" dirty="0" smtClean="0"/>
              <a:t>Beginning of school year: 16/ 09</a:t>
            </a:r>
          </a:p>
          <a:p>
            <a:pPr fontAlgn="base">
              <a:buNone/>
            </a:pPr>
            <a:r>
              <a:rPr lang="en-US" b="1" dirty="0" smtClean="0"/>
              <a:t>Finishing of school year: 16/09 </a:t>
            </a:r>
          </a:p>
          <a:p>
            <a:pPr fontAlgn="base">
              <a:buNone/>
            </a:pPr>
            <a:r>
              <a:rPr lang="en-US" b="1" dirty="0" smtClean="0"/>
              <a:t>The </a:t>
            </a:r>
            <a:r>
              <a:rPr lang="en-US" b="1" dirty="0" smtClean="0"/>
              <a:t>whole school year week:36 weeks </a:t>
            </a:r>
          </a:p>
          <a:p>
            <a:pPr fontAlgn="base">
              <a:buNone/>
            </a:pPr>
            <a:r>
              <a:rPr lang="en-US" b="1" dirty="0" smtClean="0"/>
              <a:t>Teacher total lessons per week</a:t>
            </a:r>
            <a:r>
              <a:rPr lang="en-US" b="1" dirty="0" smtClean="0"/>
              <a:t>: min </a:t>
            </a:r>
            <a:r>
              <a:rPr lang="en-US" b="1" dirty="0" smtClean="0"/>
              <a:t>15-max:30 lessons</a:t>
            </a:r>
          </a:p>
          <a:p>
            <a:pPr fontAlgn="base">
              <a:buNone/>
            </a:pPr>
            <a:r>
              <a:rPr lang="en-US" b="1" dirty="0" smtClean="0"/>
              <a:t>Length of </a:t>
            </a:r>
            <a:r>
              <a:rPr lang="en-US" b="1" dirty="0" smtClean="0"/>
              <a:t>the lessons: 40  </a:t>
            </a:r>
            <a:r>
              <a:rPr lang="en-US" b="1" dirty="0" smtClean="0"/>
              <a:t>minutes Lessons </a:t>
            </a:r>
            <a:r>
              <a:rPr lang="en-US" b="1" dirty="0" smtClean="0"/>
              <a:t>in a day:6 lessons in primary; 7 lessons in secondary. </a:t>
            </a:r>
          </a:p>
          <a:p>
            <a:pPr fontAlgn="base">
              <a:buNone/>
            </a:pPr>
            <a:r>
              <a:rPr lang="en-US" b="1" dirty="0" smtClean="0"/>
              <a:t>First lesson: 09:00 </a:t>
            </a:r>
          </a:p>
          <a:p>
            <a:pPr fontAlgn="base">
              <a:buNone/>
            </a:pPr>
            <a:r>
              <a:rPr lang="en-US" b="1" dirty="0" smtClean="0"/>
              <a:t>Last lesson: 15:35 </a:t>
            </a:r>
          </a:p>
          <a:p>
            <a:pPr fontAlgn="base">
              <a:buNone/>
            </a:pPr>
            <a:r>
              <a:rPr lang="en-US" b="1" dirty="0" smtClean="0"/>
              <a:t>Break: 12:20-13:20 </a:t>
            </a:r>
          </a:p>
          <a:p>
            <a:pPr fontAlgn="base">
              <a:buNone/>
            </a:pPr>
            <a:r>
              <a:rPr lang="en-US" b="1" dirty="0" smtClean="0"/>
              <a:t>School days: Monday- Tuesday-Wednesday-Thursday-Friday </a:t>
            </a:r>
          </a:p>
          <a:p>
            <a:pPr fontAlgn="base">
              <a:buNone/>
            </a:pPr>
            <a:r>
              <a:rPr lang="en-US" b="1" dirty="0" smtClean="0"/>
              <a:t>Total school days per year: 200</a:t>
            </a:r>
          </a:p>
          <a:p>
            <a:pPr>
              <a:buNone/>
            </a:pPr>
            <a:r>
              <a:rPr lang="en-US" b="1" dirty="0" smtClean="0"/>
              <a:t>Number of students per class by law :</a:t>
            </a:r>
            <a:r>
              <a:rPr lang="en-US" b="1" dirty="0" smtClean="0"/>
              <a:t>changeable </a:t>
            </a:r>
            <a:r>
              <a:rPr lang="en-US" b="1" dirty="0" smtClean="0"/>
              <a:t>max :35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u="sng" dirty="0" smtClean="0"/>
              <a:t>National Holidays  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b="1" dirty="0" smtClean="0"/>
              <a:t> 1st January-New Year </a:t>
            </a:r>
          </a:p>
          <a:p>
            <a:pPr fontAlgn="base">
              <a:buFont typeface="Wingdings" pitchFamily="2" charset="2"/>
              <a:buChar char="§"/>
            </a:pPr>
            <a:r>
              <a:rPr lang="en-US" b="1" dirty="0" smtClean="0"/>
              <a:t> 23rd April-National Sovereignty and Children’s Day </a:t>
            </a:r>
          </a:p>
          <a:p>
            <a:pPr fontAlgn="base">
              <a:buFont typeface="Wingdings" pitchFamily="2" charset="2"/>
              <a:buChar char="§"/>
            </a:pPr>
            <a:r>
              <a:rPr lang="en-US" b="1" dirty="0" smtClean="0"/>
              <a:t> 1st May-Labor and Solidarity Day </a:t>
            </a:r>
          </a:p>
          <a:p>
            <a:pPr fontAlgn="base">
              <a:buFont typeface="Wingdings" pitchFamily="2" charset="2"/>
              <a:buChar char="§"/>
            </a:pPr>
            <a:r>
              <a:rPr lang="en-US" b="1" dirty="0" smtClean="0"/>
              <a:t> 19th May-</a:t>
            </a:r>
            <a:r>
              <a:rPr lang="en-US" b="1" i="1" dirty="0" smtClean="0"/>
              <a:t>Commemoration of Ataturk, Youth and Sports Day </a:t>
            </a:r>
            <a:endParaRPr lang="en-US" b="1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b="1" i="1" dirty="0" smtClean="0"/>
              <a:t> 30th August-Victory Day </a:t>
            </a:r>
            <a:endParaRPr lang="en-US" b="1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b="1" i="1" dirty="0" smtClean="0"/>
              <a:t> 3 days –</a:t>
            </a:r>
            <a:r>
              <a:rPr lang="en-US" b="1" i="1" dirty="0" err="1" smtClean="0"/>
              <a:t>Şeker</a:t>
            </a:r>
            <a:r>
              <a:rPr lang="en-US" b="1" i="1" dirty="0" smtClean="0"/>
              <a:t> </a:t>
            </a:r>
            <a:r>
              <a:rPr lang="en-US" b="1" i="1" dirty="0" err="1" smtClean="0"/>
              <a:t>Bayramı</a:t>
            </a:r>
            <a:endParaRPr lang="en-US" b="1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b="1" i="1" dirty="0" smtClean="0"/>
              <a:t>4  days-</a:t>
            </a:r>
            <a:r>
              <a:rPr lang="en-US" b="1" i="1" dirty="0" err="1" smtClean="0"/>
              <a:t>Kurban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Bayramı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POLAND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Beginning of school year: </a:t>
            </a:r>
            <a:r>
              <a:rPr lang="pl-PL" b="1" dirty="0" smtClean="0"/>
              <a:t>01</a:t>
            </a:r>
            <a:r>
              <a:rPr lang="en-US" b="1" dirty="0" smtClean="0"/>
              <a:t>/09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Finishing of school year: </a:t>
            </a:r>
            <a:r>
              <a:rPr lang="pl-PL" b="1" dirty="0" smtClean="0"/>
              <a:t>27</a:t>
            </a:r>
            <a:r>
              <a:rPr lang="en-US" b="1" dirty="0" smtClean="0"/>
              <a:t>/06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Teacher total lessons per week: 18h (</a:t>
            </a:r>
            <a:r>
              <a:rPr lang="pl-PL" b="1" dirty="0" smtClean="0"/>
              <a:t>min</a:t>
            </a:r>
            <a:r>
              <a:rPr lang="en-US" b="1" dirty="0" smtClean="0"/>
              <a:t>)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Leng</a:t>
            </a:r>
            <a:r>
              <a:rPr lang="pl-PL" b="1" dirty="0" smtClean="0"/>
              <a:t>th</a:t>
            </a:r>
            <a:r>
              <a:rPr lang="en-US" b="1" dirty="0" smtClean="0"/>
              <a:t> </a:t>
            </a:r>
            <a:r>
              <a:rPr lang="en-US" b="1" dirty="0" smtClean="0"/>
              <a:t>of the lessons: </a:t>
            </a:r>
            <a:r>
              <a:rPr lang="pl-PL" b="1" dirty="0" smtClean="0"/>
              <a:t>45 </a:t>
            </a:r>
            <a:r>
              <a:rPr lang="en-US" b="1" dirty="0" smtClean="0"/>
              <a:t>minutes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First lesson: 8- 8.30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Last lesson: </a:t>
            </a:r>
            <a:r>
              <a:rPr lang="pl-PL" b="1" dirty="0" smtClean="0"/>
              <a:t>14.30 – 15.15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Break: </a:t>
            </a:r>
            <a:r>
              <a:rPr lang="pl-PL" b="1" dirty="0" smtClean="0"/>
              <a:t>after every 45 minutes there are 5 or 10 minute breaks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School days: Monday- </a:t>
            </a:r>
            <a:r>
              <a:rPr lang="pl-PL" b="1" dirty="0" smtClean="0"/>
              <a:t>Friday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Total school days per year: </a:t>
            </a:r>
            <a:r>
              <a:rPr lang="pl-PL" b="1" dirty="0" smtClean="0"/>
              <a:t>180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Number of students per class by law (M</a:t>
            </a:r>
            <a:r>
              <a:rPr lang="pl-PL" b="1" dirty="0" smtClean="0"/>
              <a:t>in</a:t>
            </a:r>
            <a:r>
              <a:rPr lang="en-US" b="1" dirty="0" smtClean="0"/>
              <a:t>): </a:t>
            </a:r>
            <a:r>
              <a:rPr lang="pl-PL" b="1" dirty="0" smtClean="0"/>
              <a:t>27 – 30 (secondary schools may have 30-37 )</a:t>
            </a:r>
            <a:endParaRPr lang="it-IT" b="1" dirty="0" smtClean="0"/>
          </a:p>
          <a:p>
            <a:endParaRPr lang="it-IT" dirty="0" smtClean="0"/>
          </a:p>
          <a:p>
            <a:pPr>
              <a:buNone/>
            </a:pPr>
            <a:r>
              <a:rPr lang="en-US" b="1" u="sng" dirty="0" smtClean="0"/>
              <a:t> National Holidays:</a:t>
            </a:r>
            <a:r>
              <a:rPr lang="en-US" b="1" dirty="0" smtClean="0"/>
              <a:t>       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 1st- 2nd of November (All Saint and solemnity of all dead  )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11</a:t>
            </a:r>
            <a:r>
              <a:rPr lang="en-US" b="1" baseline="30000" dirty="0" smtClean="0"/>
              <a:t>th</a:t>
            </a:r>
            <a:r>
              <a:rPr lang="en-US" b="1" dirty="0" smtClean="0"/>
              <a:t> November – Independence Day                        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23rd of December- 2 </a:t>
            </a:r>
            <a:r>
              <a:rPr lang="en-US" b="1" dirty="0" err="1" smtClean="0"/>
              <a:t>nd</a:t>
            </a:r>
            <a:r>
              <a:rPr lang="en-US" b="1" dirty="0" smtClean="0"/>
              <a:t> January  Christmas Holidays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6 </a:t>
            </a:r>
            <a:r>
              <a:rPr lang="en-US" b="1" dirty="0" err="1" smtClean="0"/>
              <a:t>th</a:t>
            </a:r>
            <a:r>
              <a:rPr lang="en-US" b="1" dirty="0" smtClean="0"/>
              <a:t> January  - Twelfth Night/ Epiphany</a:t>
            </a:r>
            <a:endParaRPr lang="it-IT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20 </a:t>
            </a:r>
            <a:r>
              <a:rPr lang="en-US" b="1" dirty="0" err="1" smtClean="0"/>
              <a:t>th</a:t>
            </a:r>
            <a:r>
              <a:rPr lang="en-US" b="1" dirty="0" smtClean="0"/>
              <a:t> – 31</a:t>
            </a:r>
            <a:r>
              <a:rPr lang="en-US" b="1" baseline="30000" dirty="0" smtClean="0"/>
              <a:t>st</a:t>
            </a:r>
            <a:r>
              <a:rPr lang="en-US" b="1" dirty="0" smtClean="0"/>
              <a:t> January – Winter Break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 17th of April- 22nd of April  Easter Holidays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 25th of April Liberation Day (2</a:t>
            </a:r>
            <a:r>
              <a:rPr lang="en-US" b="1" baseline="30000" dirty="0" smtClean="0"/>
              <a:t>nd</a:t>
            </a:r>
            <a:r>
              <a:rPr lang="en-US" b="1" dirty="0" smtClean="0"/>
              <a:t> World War)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 1st of May  </a:t>
            </a:r>
            <a:r>
              <a:rPr lang="en-US" b="1" dirty="0" err="1" smtClean="0"/>
              <a:t>Labour</a:t>
            </a:r>
            <a:r>
              <a:rPr lang="en-US" b="1" dirty="0" smtClean="0"/>
              <a:t> Day (International </a:t>
            </a:r>
            <a:r>
              <a:rPr lang="en-US" b="1" dirty="0" err="1" smtClean="0"/>
              <a:t>Labour</a:t>
            </a:r>
            <a:r>
              <a:rPr lang="en-US" b="1" dirty="0" smtClean="0"/>
              <a:t> day)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 3rd of May – </a:t>
            </a:r>
            <a:r>
              <a:rPr lang="en-US" b="1" dirty="0" err="1" smtClean="0"/>
              <a:t>Constituton</a:t>
            </a:r>
            <a:r>
              <a:rPr lang="en-US" b="1" dirty="0" smtClean="0"/>
              <a:t> Day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19</a:t>
            </a:r>
            <a:r>
              <a:rPr lang="en-US" b="1" baseline="30000" dirty="0" smtClean="0"/>
              <a:t>th</a:t>
            </a:r>
            <a:r>
              <a:rPr lang="en-US" b="1" dirty="0" smtClean="0"/>
              <a:t> June – Corpus Christi Day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FRANCE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 smtClean="0"/>
              <a:t>Beginning of school year: 01/09</a:t>
            </a:r>
          </a:p>
          <a:p>
            <a:pPr>
              <a:buNone/>
            </a:pPr>
            <a:r>
              <a:rPr lang="en-US" sz="1200" b="1" dirty="0" smtClean="0"/>
              <a:t>End of school year: 05/07</a:t>
            </a:r>
          </a:p>
          <a:p>
            <a:pPr>
              <a:buNone/>
            </a:pPr>
            <a:r>
              <a:rPr lang="en-US" sz="1200" b="1" dirty="0" smtClean="0"/>
              <a:t>Teacher total lessons per week: 18 h</a:t>
            </a:r>
          </a:p>
          <a:p>
            <a:pPr>
              <a:buNone/>
            </a:pPr>
            <a:r>
              <a:rPr lang="en-US" sz="1200" b="1" dirty="0" smtClean="0"/>
              <a:t>Length of the lessons: 45 minutes (in our school, because in the other schools the normal length is 50 or 55)</a:t>
            </a:r>
          </a:p>
          <a:p>
            <a:pPr>
              <a:buNone/>
            </a:pPr>
            <a:r>
              <a:rPr lang="en-US" sz="1200" b="1" dirty="0" smtClean="0"/>
              <a:t>Beginning of the classes: 8h30</a:t>
            </a:r>
          </a:p>
          <a:p>
            <a:pPr>
              <a:buNone/>
            </a:pPr>
            <a:r>
              <a:rPr lang="en-US" sz="1200" b="1" dirty="0" smtClean="0"/>
              <a:t>1 break of 15 minutes at 10h08</a:t>
            </a:r>
          </a:p>
          <a:p>
            <a:pPr>
              <a:buNone/>
            </a:pPr>
            <a:r>
              <a:rPr lang="en-US" sz="1200" b="1" dirty="0" smtClean="0"/>
              <a:t>End of the classes in the morning: 12h or 12h35</a:t>
            </a:r>
          </a:p>
          <a:p>
            <a:pPr>
              <a:buNone/>
            </a:pPr>
            <a:r>
              <a:rPr lang="en-US" sz="1200" b="1" dirty="0" smtClean="0"/>
              <a:t>Lunch at 12h15 for the first ones and 12h45 for the others</a:t>
            </a:r>
          </a:p>
          <a:p>
            <a:pPr>
              <a:buNone/>
            </a:pPr>
            <a:r>
              <a:rPr lang="en-US" sz="1200" b="1" dirty="0" smtClean="0"/>
              <a:t>Beginning of the classes in the afternoon: 13h30</a:t>
            </a:r>
          </a:p>
          <a:p>
            <a:pPr>
              <a:buNone/>
            </a:pPr>
            <a:r>
              <a:rPr lang="en-US" sz="1200" b="1" dirty="0" smtClean="0"/>
              <a:t>1 break of 10 minutes at 15h10</a:t>
            </a:r>
          </a:p>
          <a:p>
            <a:pPr>
              <a:buNone/>
            </a:pPr>
            <a:r>
              <a:rPr lang="en-US" sz="1200" b="1" dirty="0" smtClean="0"/>
              <a:t>End of the classes: 16h45</a:t>
            </a:r>
          </a:p>
          <a:p>
            <a:pPr>
              <a:buNone/>
            </a:pPr>
            <a:r>
              <a:rPr lang="en-US" sz="1200" b="1" dirty="0" smtClean="0"/>
              <a:t>School days: </a:t>
            </a:r>
            <a:r>
              <a:rPr lang="en-US" sz="1200" b="1" dirty="0" smtClean="0"/>
              <a:t>Monday</a:t>
            </a:r>
            <a:r>
              <a:rPr lang="en-US" sz="1200" b="1" dirty="0" smtClean="0"/>
              <a:t>, </a:t>
            </a:r>
            <a:r>
              <a:rPr lang="en-US" sz="1200" b="1" dirty="0" smtClean="0"/>
              <a:t>Tuesday, Wednesday </a:t>
            </a:r>
            <a:r>
              <a:rPr lang="en-US" sz="1200" b="1" dirty="0" smtClean="0"/>
              <a:t>(only in the morning), </a:t>
            </a:r>
            <a:r>
              <a:rPr lang="en-US" sz="1200" b="1" dirty="0" smtClean="0"/>
              <a:t>Thursday </a:t>
            </a:r>
            <a:r>
              <a:rPr lang="en-US" sz="1200" b="1" dirty="0" smtClean="0"/>
              <a:t>and Friday</a:t>
            </a:r>
          </a:p>
          <a:p>
            <a:endParaRPr lang="en-US" sz="1200" b="1" dirty="0" smtClean="0"/>
          </a:p>
          <a:p>
            <a:pPr>
              <a:buNone/>
            </a:pPr>
            <a:r>
              <a:rPr lang="en-US" sz="1200" b="1" u="sng" dirty="0" smtClean="0"/>
              <a:t>National holidays for 2013-2014: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All Saints holidays</a:t>
            </a:r>
            <a:r>
              <a:rPr lang="en-US" sz="1200" b="1" dirty="0" smtClean="0"/>
              <a:t>: from </a:t>
            </a:r>
            <a:r>
              <a:rPr lang="en-US" sz="1200" b="1" dirty="0" smtClean="0"/>
              <a:t>October 19th to November 4th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End of the 1st WW: November 11th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Christmas holidays</a:t>
            </a:r>
            <a:r>
              <a:rPr lang="en-US" sz="1200" b="1" dirty="0" smtClean="0"/>
              <a:t>: from </a:t>
            </a:r>
            <a:r>
              <a:rPr lang="en-US" sz="1200" b="1" dirty="0" smtClean="0"/>
              <a:t>December 21st to January 6th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Winter holidays: from February 15th to March 3rd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Easter holidays: from April 12th to April 28th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err="1" smtClean="0"/>
              <a:t>Labour</a:t>
            </a:r>
            <a:r>
              <a:rPr lang="en-US" sz="1200" b="1" dirty="0" smtClean="0"/>
              <a:t> day May 1st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End of the 2d WW May 8th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Ascension (religious) May 29th 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Pentecost (religious) June 9th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Revolution July 14th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Assumption </a:t>
            </a:r>
            <a:r>
              <a:rPr lang="en-US" sz="1200" b="1" dirty="0" smtClean="0"/>
              <a:t>(religious) August 15th</a:t>
            </a:r>
          </a:p>
          <a:p>
            <a:pPr>
              <a:buNone/>
            </a:pPr>
            <a:r>
              <a:rPr lang="en-US" sz="1200" b="1" dirty="0" smtClean="0"/>
              <a:t> </a:t>
            </a:r>
            <a:endParaRPr lang="en-US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BULGARIA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500" b="1" dirty="0" smtClean="0"/>
              <a:t>Beginning of school year: 15. 09</a:t>
            </a:r>
          </a:p>
          <a:p>
            <a:pPr>
              <a:buNone/>
            </a:pPr>
            <a:r>
              <a:rPr lang="en-US" sz="1500" b="1" dirty="0" smtClean="0"/>
              <a:t>End of school year: 15. 06</a:t>
            </a:r>
          </a:p>
          <a:p>
            <a:pPr>
              <a:buNone/>
            </a:pPr>
            <a:r>
              <a:rPr lang="en-US" sz="1500" b="1" dirty="0" smtClean="0"/>
              <a:t>Teacher total lessons per week: 20 h</a:t>
            </a:r>
          </a:p>
          <a:p>
            <a:pPr>
              <a:buNone/>
            </a:pPr>
            <a:r>
              <a:rPr lang="en-US" sz="1500" b="1" dirty="0" smtClean="0"/>
              <a:t>Length of the lessons: 45 minutes </a:t>
            </a:r>
          </a:p>
          <a:p>
            <a:pPr>
              <a:buNone/>
            </a:pPr>
            <a:r>
              <a:rPr lang="en-US" sz="1500" b="1" dirty="0" smtClean="0"/>
              <a:t>Beginning of the classes: 8.00 </a:t>
            </a:r>
            <a:r>
              <a:rPr lang="en-US" sz="1500" b="1" dirty="0" smtClean="0"/>
              <a:t>o'clock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1 break of 20 minutes from 9.40 to 10.00 </a:t>
            </a:r>
            <a:r>
              <a:rPr lang="en-US" sz="1500" b="1" dirty="0" smtClean="0"/>
              <a:t>o'clock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End of the classes in the morning: for students from 1st-to4 </a:t>
            </a:r>
            <a:r>
              <a:rPr lang="en-US" sz="1500" b="1" dirty="0" err="1" smtClean="0"/>
              <a:t>th</a:t>
            </a:r>
            <a:r>
              <a:rPr lang="en-US" sz="1500" b="1" dirty="0" smtClean="0"/>
              <a:t> grade- 12.35 and for students from 5th to </a:t>
            </a:r>
            <a:r>
              <a:rPr lang="en-US" sz="1500" b="1" dirty="0" smtClean="0"/>
              <a:t>8</a:t>
            </a:r>
            <a:r>
              <a:rPr lang="en-US" sz="1500" b="1" baseline="30000" dirty="0" smtClean="0"/>
              <a:t>th</a:t>
            </a:r>
            <a:r>
              <a:rPr lang="en-US" sz="1500" b="1" dirty="0" smtClean="0"/>
              <a:t> grade </a:t>
            </a:r>
            <a:r>
              <a:rPr lang="en-US" sz="1500" b="1" dirty="0" smtClean="0"/>
              <a:t>-13.30 (they study only in the morning</a:t>
            </a:r>
            <a:r>
              <a:rPr lang="en-US" sz="1500" b="1" dirty="0" smtClean="0"/>
              <a:t>)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Beginning of the classes in the afternoon: 13.30( for </a:t>
            </a:r>
            <a:r>
              <a:rPr lang="en-US" sz="1500" b="1" dirty="0" smtClean="0"/>
              <a:t>students </a:t>
            </a:r>
            <a:r>
              <a:rPr lang="en-US" sz="1500" b="1" dirty="0" smtClean="0"/>
              <a:t>to 4th grade only) </a:t>
            </a:r>
          </a:p>
          <a:p>
            <a:pPr>
              <a:buNone/>
            </a:pPr>
            <a:r>
              <a:rPr lang="en-US" sz="1500" b="1" dirty="0" smtClean="0"/>
              <a:t>1 break of 20 minutes at 15.00</a:t>
            </a:r>
            <a:r>
              <a:rPr lang="en-US" sz="1500" b="1" dirty="0" smtClean="0"/>
              <a:t>.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End of the classes: 17.00 </a:t>
            </a:r>
            <a:r>
              <a:rPr lang="en-US" sz="1500" b="1" dirty="0" smtClean="0"/>
              <a:t>o'clock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School days: Monday, Tuesday, Wednesday , Thursday and </a:t>
            </a:r>
            <a:r>
              <a:rPr lang="en-US" sz="1500" b="1" dirty="0" smtClean="0"/>
              <a:t>Friday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500" b="1" u="sng" dirty="0" smtClean="0"/>
              <a:t>National holidays for 2013-2014</a:t>
            </a:r>
            <a:r>
              <a:rPr lang="en-US" sz="1500" b="1" u="sng" dirty="0" smtClean="0"/>
              <a:t>:</a:t>
            </a:r>
            <a:endParaRPr lang="en-US" sz="1500" b="1" u="sng" dirty="0" smtClean="0"/>
          </a:p>
          <a:p>
            <a:pPr>
              <a:buNone/>
            </a:pPr>
            <a:r>
              <a:rPr lang="en-US" sz="1500" b="1" dirty="0" smtClean="0"/>
              <a:t>1st November- The day of Bulgarian leaders</a:t>
            </a:r>
            <a:r>
              <a:rPr lang="en-US" sz="1500" b="1" dirty="0" smtClean="0"/>
              <a:t>.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Christmas </a:t>
            </a:r>
            <a:r>
              <a:rPr lang="en-US" sz="1500" b="1" dirty="0" smtClean="0"/>
              <a:t>holidays : from </a:t>
            </a:r>
            <a:r>
              <a:rPr lang="en-US" sz="1500" b="1" dirty="0" smtClean="0"/>
              <a:t>December 24th  to January 5th</a:t>
            </a:r>
          </a:p>
          <a:p>
            <a:pPr>
              <a:buNone/>
            </a:pPr>
            <a:r>
              <a:rPr lang="en-US" sz="1500" b="1" dirty="0" smtClean="0"/>
              <a:t>Winter holidays: from February 1st to February 4</a:t>
            </a:r>
            <a:r>
              <a:rPr lang="en-US" sz="1500" b="1" baseline="30000" dirty="0" smtClean="0"/>
              <a:t>th</a:t>
            </a:r>
            <a:r>
              <a:rPr lang="en-US" sz="1500" b="1" dirty="0" smtClean="0"/>
              <a:t> </a:t>
            </a:r>
          </a:p>
          <a:p>
            <a:pPr>
              <a:buNone/>
            </a:pPr>
            <a:r>
              <a:rPr lang="en-US" sz="1500" b="1" dirty="0" smtClean="0"/>
              <a:t>February 19th - Patron feast of the </a:t>
            </a:r>
            <a:r>
              <a:rPr lang="en-US" sz="1500" b="1" dirty="0" smtClean="0"/>
              <a:t>school</a:t>
            </a:r>
            <a:r>
              <a:rPr lang="en-US" sz="1500" b="1" dirty="0" smtClean="0"/>
              <a:t>             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 </a:t>
            </a:r>
            <a:r>
              <a:rPr lang="en-US" sz="1500" b="1" dirty="0" smtClean="0"/>
              <a:t>holiday: from 29th of March to 6th of </a:t>
            </a:r>
            <a:r>
              <a:rPr lang="en-US" sz="1500" b="1" dirty="0" smtClean="0"/>
              <a:t>April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Easter holidays: from April 18th to April 21th</a:t>
            </a:r>
          </a:p>
          <a:p>
            <a:pPr>
              <a:buNone/>
            </a:pPr>
            <a:r>
              <a:rPr lang="en-US" sz="1500" b="1" dirty="0" err="1" smtClean="0"/>
              <a:t>Labour</a:t>
            </a:r>
            <a:r>
              <a:rPr lang="en-US" sz="1500" b="1" dirty="0" smtClean="0"/>
              <a:t> day May 1st</a:t>
            </a:r>
          </a:p>
          <a:p>
            <a:pPr>
              <a:buNone/>
            </a:pPr>
            <a:r>
              <a:rPr lang="en-US" sz="1500" b="1" dirty="0" smtClean="0"/>
              <a:t>St. George's </a:t>
            </a:r>
            <a:r>
              <a:rPr lang="en-US" sz="1500" b="1" dirty="0" smtClean="0"/>
              <a:t>day- May 6th</a:t>
            </a:r>
          </a:p>
          <a:p>
            <a:pPr>
              <a:buNone/>
            </a:pPr>
            <a:r>
              <a:rPr lang="en-US" sz="1500" b="1" dirty="0" smtClean="0"/>
              <a:t>National external evaluation- 21st and 23rd of may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720</Words>
  <Application>Microsoft Office PowerPoint</Application>
  <PresentationFormat>Presentazione su schermo (4:3)</PresentationFormat>
  <Paragraphs>159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COMPARING SCHOOL SYSTEM</vt:lpstr>
      <vt:lpstr>ITALY</vt:lpstr>
      <vt:lpstr>PORTUGAL</vt:lpstr>
      <vt:lpstr>ROMANIA</vt:lpstr>
      <vt:lpstr>TURKEY</vt:lpstr>
      <vt:lpstr>POLAND</vt:lpstr>
      <vt:lpstr>FRANCE</vt:lpstr>
      <vt:lpstr>BULGARIA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SCHOOL SYSTEM</dc:title>
  <dc:creator>Orsola</dc:creator>
  <cp:lastModifiedBy>Orsola</cp:lastModifiedBy>
  <cp:revision>16</cp:revision>
  <dcterms:created xsi:type="dcterms:W3CDTF">2013-11-03T10:54:53Z</dcterms:created>
  <dcterms:modified xsi:type="dcterms:W3CDTF">2013-11-04T14:18:18Z</dcterms:modified>
</cp:coreProperties>
</file>