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9"/>
  </p:notesMasterIdLst>
  <p:sldIdLst>
    <p:sldId id="280" r:id="rId2"/>
    <p:sldId id="256" r:id="rId3"/>
    <p:sldId id="257" r:id="rId4"/>
    <p:sldId id="258" r:id="rId5"/>
    <p:sldId id="28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76" r:id="rId16"/>
    <p:sldId id="277" r:id="rId17"/>
    <p:sldId id="268" r:id="rId18"/>
    <p:sldId id="269" r:id="rId19"/>
    <p:sldId id="270" r:id="rId20"/>
    <p:sldId id="281" r:id="rId21"/>
    <p:sldId id="279" r:id="rId22"/>
    <p:sldId id="271" r:id="rId23"/>
    <p:sldId id="272" r:id="rId24"/>
    <p:sldId id="283" r:id="rId25"/>
    <p:sldId id="284" r:id="rId26"/>
    <p:sldId id="287" r:id="rId27"/>
    <p:sldId id="289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87246" autoAdjust="0"/>
  </p:normalViewPr>
  <p:slideViewPr>
    <p:cSldViewPr>
      <p:cViewPr>
        <p:scale>
          <a:sx n="66" d="100"/>
          <a:sy n="66" d="100"/>
        </p:scale>
        <p:origin x="-6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BC8FB-E9D5-417E-AEB5-C955CA47302B}" type="datetimeFigureOut">
              <a:rPr lang="it-IT" smtClean="0"/>
              <a:pPr/>
              <a:t>15/11/2014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68546-A4AB-463B-8F3D-0157E8DED18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Raffaele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viviani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vico,i pescatori 1 tratto di ferrovia in 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italia</a:t>
            </a:r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…..</a:t>
            </a:r>
            <a:r>
              <a:rPr lang="it-IT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castell</a:t>
            </a:r>
            <a:r>
              <a:rPr lang="it-IT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portici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it-IT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</a:t>
            </a:r>
          </a:p>
          <a:p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it-IT" sz="1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8546-A4AB-463B-8F3D-0157E8DED18C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8546-A4AB-463B-8F3D-0157E8DED18C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8546-A4AB-463B-8F3D-0157E8DED18C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Cassarmonica</a:t>
            </a:r>
            <a:r>
              <a:rPr lang="it-IT" dirty="0" smtClean="0"/>
              <a:t>,lungomare,reggia </a:t>
            </a:r>
            <a:r>
              <a:rPr lang="it-IT" dirty="0" err="1" smtClean="0"/>
              <a:t>quisisana</a:t>
            </a:r>
            <a:r>
              <a:rPr lang="it-IT" dirty="0" smtClean="0"/>
              <a:t>,palazzo </a:t>
            </a:r>
            <a:r>
              <a:rPr lang="it-IT" dirty="0" err="1" smtClean="0"/>
              <a:t>farnese</a:t>
            </a:r>
            <a:r>
              <a:rPr lang="it-IT" baseline="0" dirty="0" smtClean="0"/>
              <a:t> ,cattedrale,stazione piazza ferrovia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8546-A4AB-463B-8F3D-0157E8DED18C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8546-A4AB-463B-8F3D-0157E8DED18C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auto di lusso:</a:t>
            </a:r>
            <a:r>
              <a:rPr lang="it-IT" baseline="0" dirty="0" smtClean="0"/>
              <a:t> Ferrari, Maserati, Lamborghini, Fiat 500.</a:t>
            </a:r>
            <a:r>
              <a:rPr lang="it-IT" dirty="0" smtClean="0"/>
              <a:t> La Moda: Armani, Missoni,</a:t>
            </a:r>
            <a:r>
              <a:rPr lang="it-IT" baseline="0" dirty="0" smtClean="0"/>
              <a:t> </a:t>
            </a:r>
            <a:r>
              <a:rPr lang="it-IT" dirty="0" smtClean="0"/>
              <a:t> Dolce e Gabbana, Fendi,</a:t>
            </a:r>
            <a:r>
              <a:rPr lang="it-IT" baseline="0" dirty="0" smtClean="0"/>
              <a:t> Gucci, </a:t>
            </a:r>
            <a:r>
              <a:rPr lang="it-IT" baseline="0" dirty="0" err="1" smtClean="0"/>
              <a:t>Versace…….e</a:t>
            </a:r>
            <a:r>
              <a:rPr lang="it-IT" baseline="0" dirty="0" smtClean="0"/>
              <a:t> così via.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68546-A4AB-463B-8F3D-0157E8DED18C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1C-8D40-41A1-B736-E954DA0B4482}" type="datetimeFigureOut">
              <a:rPr lang="it-IT" smtClean="0"/>
              <a:pPr/>
              <a:t>15/11/2014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EAB1-1696-41EC-8ECA-F296C5D9B6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1C-8D40-41A1-B736-E954DA0B4482}" type="datetimeFigureOut">
              <a:rPr lang="it-IT" smtClean="0"/>
              <a:pPr/>
              <a:t>15/11/2014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EAB1-1696-41EC-8ECA-F296C5D9B6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1C-8D40-41A1-B736-E954DA0B4482}" type="datetimeFigureOut">
              <a:rPr lang="it-IT" smtClean="0"/>
              <a:pPr/>
              <a:t>15/11/2014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EAB1-1696-41EC-8ECA-F296C5D9B6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1C-8D40-41A1-B736-E954DA0B4482}" type="datetimeFigureOut">
              <a:rPr lang="it-IT" smtClean="0"/>
              <a:pPr/>
              <a:t>15/11/2014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EAB1-1696-41EC-8ECA-F296C5D9B6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1C-8D40-41A1-B736-E954DA0B4482}" type="datetimeFigureOut">
              <a:rPr lang="it-IT" smtClean="0"/>
              <a:pPr/>
              <a:t>15/11/2014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EAB1-1696-41EC-8ECA-F296C5D9B6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1C-8D40-41A1-B736-E954DA0B4482}" type="datetimeFigureOut">
              <a:rPr lang="it-IT" smtClean="0"/>
              <a:pPr/>
              <a:t>15/11/2014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EAB1-1696-41EC-8ECA-F296C5D9B6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1C-8D40-41A1-B736-E954DA0B4482}" type="datetimeFigureOut">
              <a:rPr lang="it-IT" smtClean="0"/>
              <a:pPr/>
              <a:t>15/11/2014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EAB1-1696-41EC-8ECA-F296C5D9B6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1C-8D40-41A1-B736-E954DA0B4482}" type="datetimeFigureOut">
              <a:rPr lang="it-IT" smtClean="0"/>
              <a:pPr/>
              <a:t>15/11/2014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EAB1-1696-41EC-8ECA-F296C5D9B6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1C-8D40-41A1-B736-E954DA0B4482}" type="datetimeFigureOut">
              <a:rPr lang="it-IT" smtClean="0"/>
              <a:pPr/>
              <a:t>15/11/2014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EAB1-1696-41EC-8ECA-F296C5D9B6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1C-8D40-41A1-B736-E954DA0B4482}" type="datetimeFigureOut">
              <a:rPr lang="it-IT" smtClean="0"/>
              <a:pPr/>
              <a:t>15/11/2014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EAB1-1696-41EC-8ECA-F296C5D9B6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C91C-8D40-41A1-B736-E954DA0B4482}" type="datetimeFigureOut">
              <a:rPr lang="it-IT" smtClean="0"/>
              <a:pPr/>
              <a:t>15/11/2014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DEAB1-1696-41EC-8ECA-F296C5D9B6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9C91C-8D40-41A1-B736-E954DA0B4482}" type="datetimeFigureOut">
              <a:rPr lang="it-IT" smtClean="0"/>
              <a:pPr/>
              <a:t>15/11/2014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DEAB1-1696-41EC-8ECA-F296C5D9B6E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E:\ppt%20project\ppt%20project\Fratelli%20d%20italia%20%20%20(%20Inno%20di%20Mameli%20)%20%20%20lyrics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kv72cuvUUy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dirty="0" smtClean="0"/>
              <a:t>THE GREAT BEAUTY</a:t>
            </a:r>
            <a:endParaRPr lang="it-IT" sz="48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200" dirty="0" smtClean="0"/>
              <a:t>Paolo Sorrentino </a:t>
            </a:r>
            <a:r>
              <a:rPr lang="it-IT" sz="2200" dirty="0" err="1" smtClean="0"/>
              <a:t>winner</a:t>
            </a:r>
            <a:r>
              <a:rPr lang="it-IT" sz="2200" dirty="0" smtClean="0"/>
              <a:t> </a:t>
            </a:r>
            <a:r>
              <a:rPr lang="it-IT" sz="2200" dirty="0" err="1" smtClean="0"/>
              <a:t>of</a:t>
            </a:r>
            <a:r>
              <a:rPr lang="it-IT" sz="2200" dirty="0" smtClean="0"/>
              <a:t> the </a:t>
            </a:r>
          </a:p>
          <a:p>
            <a:pPr algn="ctr"/>
            <a:r>
              <a:rPr lang="it-IT" sz="2200" dirty="0" smtClean="0"/>
              <a:t>Oscar </a:t>
            </a:r>
            <a:r>
              <a:rPr lang="it-IT" sz="2200" dirty="0" err="1" smtClean="0"/>
              <a:t>as</a:t>
            </a:r>
            <a:r>
              <a:rPr lang="it-IT" sz="2200" dirty="0" smtClean="0"/>
              <a:t> Best </a:t>
            </a:r>
            <a:r>
              <a:rPr lang="it-IT" sz="2200" dirty="0" err="1" smtClean="0"/>
              <a:t>Foreign</a:t>
            </a:r>
            <a:r>
              <a:rPr lang="it-IT" sz="2200" dirty="0" smtClean="0"/>
              <a:t> Movie</a:t>
            </a:r>
            <a:endParaRPr lang="it-IT" sz="2200" dirty="0"/>
          </a:p>
        </p:txBody>
      </p:sp>
      <p:pic>
        <p:nvPicPr>
          <p:cNvPr id="7" name="Segnaposto contenuto 6" descr="Sorrentino Osca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0100" y="2428867"/>
            <a:ext cx="3143271" cy="3697295"/>
          </a:xfr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it-IT" sz="2200" dirty="0" smtClean="0"/>
          </a:p>
          <a:p>
            <a:pPr algn="ctr"/>
            <a:endParaRPr lang="it-IT" sz="2200" dirty="0" smtClean="0"/>
          </a:p>
          <a:p>
            <a:pPr algn="ctr"/>
            <a:r>
              <a:rPr lang="it-IT" sz="2200" dirty="0" smtClean="0"/>
              <a:t>   </a:t>
            </a:r>
          </a:p>
          <a:p>
            <a:pPr algn="ctr"/>
            <a:endParaRPr lang="it-IT" sz="2200" dirty="0" smtClean="0"/>
          </a:p>
          <a:p>
            <a:pPr algn="ctr"/>
            <a:r>
              <a:rPr lang="it-IT" sz="8800" dirty="0" smtClean="0"/>
              <a:t>Tony </a:t>
            </a:r>
            <a:r>
              <a:rPr lang="it-IT" sz="8800" dirty="0" err="1" smtClean="0"/>
              <a:t>Servillo</a:t>
            </a:r>
            <a:r>
              <a:rPr lang="it-IT" sz="8800" dirty="0" smtClean="0"/>
              <a:t> </a:t>
            </a:r>
          </a:p>
          <a:p>
            <a:pPr algn="ctr"/>
            <a:r>
              <a:rPr lang="it-IT" sz="8800" dirty="0" smtClean="0"/>
              <a:t>alias </a:t>
            </a:r>
            <a:r>
              <a:rPr lang="it-IT" sz="8800" dirty="0" err="1" smtClean="0"/>
              <a:t>Jep</a:t>
            </a:r>
            <a:r>
              <a:rPr lang="it-IT" sz="8800" dirty="0" smtClean="0"/>
              <a:t> </a:t>
            </a:r>
            <a:r>
              <a:rPr lang="it-IT" sz="8800" dirty="0" err="1" smtClean="0"/>
              <a:t>Gambardella</a:t>
            </a:r>
            <a:endParaRPr lang="it-IT" sz="8800" dirty="0"/>
          </a:p>
        </p:txBody>
      </p:sp>
      <p:pic>
        <p:nvPicPr>
          <p:cNvPr id="8" name="Segnaposto contenuto 7" descr="paolo sorrentino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38008" y="2428868"/>
            <a:ext cx="3177330" cy="3714776"/>
          </a:xfr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musei_basilica_san_pietro_001_panoram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428596" y="357166"/>
            <a:ext cx="3429024" cy="261610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28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rial Black" pitchFamily="34" charset="0"/>
              </a:rPr>
              <a:t>Piazza San Pietro </a:t>
            </a:r>
            <a:r>
              <a:rPr lang="it-IT" sz="2000" dirty="0" smtClean="0">
                <a:solidFill>
                  <a:schemeClr val="bg1"/>
                </a:solidFill>
                <a:latin typeface="Arial Black" pitchFamily="34" charset="0"/>
              </a:rPr>
              <a:t>è la piazza antistante la basilica di San Pietro. Posta a margine del centro storico di Roma, la piazza fa parte della Città del Vaticano </a:t>
            </a:r>
            <a:endParaRPr lang="it-IT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roma-frecce_tricolo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929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0" y="214290"/>
            <a:ext cx="3500430" cy="203132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rial Black" pitchFamily="34" charset="0"/>
              </a:rPr>
              <a:t>Il Monumento nazionale a Vittorio Emanuele II, meglio conosciuto con il nome di Vittoriano, è un monumento nazionale situato a Roma, in piazza Venezia.</a:t>
            </a:r>
            <a:endParaRPr lang="it-IT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Duomo-di-Mila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214282" y="357166"/>
            <a:ext cx="3357586" cy="2308324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42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rial Black" pitchFamily="34" charset="0"/>
              </a:rPr>
              <a:t>Il Duomo di Milano </a:t>
            </a:r>
            <a:r>
              <a:rPr lang="it-IT" sz="2000" dirty="0" smtClean="0">
                <a:solidFill>
                  <a:schemeClr val="bg1"/>
                </a:solidFill>
                <a:latin typeface="Arial Black" pitchFamily="34" charset="0"/>
              </a:rPr>
              <a:t>rappresenta, oltre al centro del culto cittadino, il simbolo stesso della città, con il suo straordinario fascino gotico</a:t>
            </a:r>
            <a:endParaRPr lang="it-IT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Piazza_San_Mar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780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785786" y="4357694"/>
            <a:ext cx="4071966" cy="207167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rial Black" pitchFamily="34" charset="0"/>
              </a:rPr>
              <a:t>Piazza San Marco</a:t>
            </a:r>
            <a:r>
              <a:rPr lang="it-IT" sz="2000" dirty="0" smtClean="0">
                <a:solidFill>
                  <a:schemeClr val="bg1"/>
                </a:solidFill>
                <a:latin typeface="Arial Black" pitchFamily="34" charset="0"/>
              </a:rPr>
              <a:t>, situata a Venezia, è una delle più importanti piazze italiane, rinomata in tutto il mondo per la sua bellezza e integrità architettonica</a:t>
            </a:r>
            <a:endParaRPr lang="it-IT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6013627319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2143108" y="0"/>
            <a:ext cx="5214974" cy="138499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3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rial Black" pitchFamily="34" charset="0"/>
              </a:rPr>
              <a:t>La Galleria </a:t>
            </a:r>
            <a:r>
              <a:rPr lang="it-IT" sz="2000" dirty="0" smtClean="0">
                <a:solidFill>
                  <a:schemeClr val="bg1"/>
                </a:solidFill>
                <a:latin typeface="Arial Black" pitchFamily="34" charset="0"/>
              </a:rPr>
              <a:t>degli Uffizi a Firenze è uno dei più importanti musei italiani, ed uno dei maggiori e conosciuti al mondo</a:t>
            </a:r>
            <a:endParaRPr lang="it-IT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Viabilità-in-zona-ponte-vecchio-a-firen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0" y="0"/>
            <a:ext cx="4572032" cy="138499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rial Black" pitchFamily="34" charset="0"/>
              </a:rPr>
              <a:t>Il Ponte Vecchio </a:t>
            </a:r>
            <a:r>
              <a:rPr lang="it-IT" sz="2000" dirty="0" smtClean="0">
                <a:solidFill>
                  <a:schemeClr val="bg1"/>
                </a:solidFill>
                <a:latin typeface="Arial Black" pitchFamily="34" charset="0"/>
              </a:rPr>
              <a:t>è uno dei simboli della città di Firenze ed uno dei ponti più famosi del mondo</a:t>
            </a:r>
            <a:endParaRPr lang="it-IT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Michelangelo's_Pieta_5450_cut_out_detal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0" y="0"/>
            <a:ext cx="3714744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31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rial Black" pitchFamily="34" charset="0"/>
              </a:rPr>
              <a:t>La Pietà </a:t>
            </a:r>
            <a:r>
              <a:rPr lang="it-IT" sz="2000" b="1" i="1" dirty="0" smtClean="0">
                <a:solidFill>
                  <a:schemeClr val="bg1"/>
                </a:solidFill>
                <a:latin typeface="Arial Black" pitchFamily="34" charset="0"/>
              </a:rPr>
              <a:t>vaticana</a:t>
            </a:r>
            <a:r>
              <a:rPr lang="it-IT" sz="2000" dirty="0" smtClean="0">
                <a:solidFill>
                  <a:schemeClr val="bg1"/>
                </a:solidFill>
                <a:latin typeface="Arial Black" pitchFamily="34" charset="0"/>
              </a:rPr>
              <a:t> è una scultura marmorea di Michelangelo Buonarroti</a:t>
            </a:r>
            <a:endParaRPr lang="it-IT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la-torre-di-pisa-sm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2096"/>
            <a:ext cx="9144000" cy="690009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500034" y="0"/>
            <a:ext cx="3000396" cy="42165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Arial Black" pitchFamily="34" charset="0"/>
              </a:rPr>
              <a:t>La cosiddetta </a:t>
            </a:r>
            <a:r>
              <a:rPr lang="it-IT" sz="2400" dirty="0" smtClean="0">
                <a:solidFill>
                  <a:schemeClr val="bg1"/>
                </a:solidFill>
                <a:latin typeface="Arial Black" pitchFamily="34" charset="0"/>
              </a:rPr>
              <a:t>Torre pendente di Pisa</a:t>
            </a:r>
            <a:r>
              <a:rPr lang="it-IT" sz="2000" dirty="0" smtClean="0">
                <a:solidFill>
                  <a:schemeClr val="bg1"/>
                </a:solidFill>
                <a:latin typeface="Arial Black" pitchFamily="34" charset="0"/>
              </a:rPr>
              <a:t> è il campanile della Cattedrale di Santa Maria Assunta, nella celeberrima Piazza del Duomo di cui oggi è il monumento più famoso per via della caratteristica pendenza</a:t>
            </a:r>
            <a:endParaRPr lang="it-IT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896.14305.moleantonellia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214282" y="285728"/>
            <a:ext cx="3000396" cy="418576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rial Black" pitchFamily="34" charset="0"/>
              </a:rPr>
              <a:t>La Mole Antonelliana </a:t>
            </a:r>
            <a:r>
              <a:rPr lang="it-IT" sz="2000" dirty="0" smtClean="0">
                <a:solidFill>
                  <a:schemeClr val="bg1"/>
                </a:solidFill>
                <a:latin typeface="Arial Black" pitchFamily="34" charset="0"/>
              </a:rPr>
              <a:t>è il monumento "simbolo" della città di Torino, situata nella parte nord-est del centro storico. Prende il nome dall'architetto che la concepì, Alessandro Antonelli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</a:p>
          <a:p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bronzi-di-ri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3214678" y="0"/>
            <a:ext cx="3000396" cy="424731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Arial Black" pitchFamily="34" charset="0"/>
              </a:rPr>
              <a:t>I Bronzi di </a:t>
            </a:r>
            <a:r>
              <a:rPr lang="it-IT" dirty="0" err="1" smtClean="0">
                <a:solidFill>
                  <a:schemeClr val="bg1"/>
                </a:solidFill>
                <a:latin typeface="Arial Black" pitchFamily="34" charset="0"/>
              </a:rPr>
              <a:t>Riace</a:t>
            </a:r>
            <a:r>
              <a:rPr lang="it-IT" dirty="0" smtClean="0">
                <a:solidFill>
                  <a:schemeClr val="bg1"/>
                </a:solidFill>
                <a:latin typeface="Arial Black" pitchFamily="34" charset="0"/>
              </a:rPr>
              <a:t> sono due statue bronzee di dimensioni leggermente superiori al vero, di provenienza greca o </a:t>
            </a:r>
            <a:r>
              <a:rPr lang="it-IT" dirty="0" err="1" smtClean="0">
                <a:solidFill>
                  <a:schemeClr val="bg1"/>
                </a:solidFill>
                <a:latin typeface="Arial Black" pitchFamily="34" charset="0"/>
              </a:rPr>
              <a:t>magnogreca</a:t>
            </a:r>
            <a:r>
              <a:rPr lang="it-IT" dirty="0" smtClean="0">
                <a:solidFill>
                  <a:schemeClr val="bg1"/>
                </a:solidFill>
                <a:latin typeface="Arial Black" pitchFamily="34" charset="0"/>
              </a:rPr>
              <a:t> o </a:t>
            </a:r>
            <a:r>
              <a:rPr lang="it-IT" dirty="0" err="1" smtClean="0">
                <a:solidFill>
                  <a:schemeClr val="bg1"/>
                </a:solidFill>
                <a:latin typeface="Arial Black" pitchFamily="34" charset="0"/>
              </a:rPr>
              <a:t>siceliota</a:t>
            </a:r>
            <a:r>
              <a:rPr lang="it-IT" dirty="0" smtClean="0">
                <a:solidFill>
                  <a:schemeClr val="bg1"/>
                </a:solidFill>
                <a:latin typeface="Arial Black" pitchFamily="34" charset="0"/>
              </a:rPr>
              <a:t>, databili al V secolo a.C. e pervenute in eccezionale stato di conservazione.</a:t>
            </a:r>
          </a:p>
          <a:p>
            <a:r>
              <a:rPr lang="it-IT" dirty="0" smtClean="0">
                <a:solidFill>
                  <a:schemeClr val="bg1"/>
                </a:solidFill>
                <a:latin typeface="Arial Black" pitchFamily="34" charset="0"/>
              </a:rPr>
              <a:t>I Bronzi si trovano al Museo Nazionale della Magna Grecia di Reggio Calabria</a:t>
            </a:r>
            <a:endParaRPr lang="it-IT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mtClean="0"/>
              <a:t/>
            </a:r>
            <a:br>
              <a:rPr lang="it-IT" smtClean="0"/>
            </a:br>
            <a:endParaRPr lang="it-IT" dirty="0"/>
          </a:p>
        </p:txBody>
      </p:sp>
      <p:sp>
        <p:nvSpPr>
          <p:cNvPr id="11" name="Sottotitolo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 descr="bandiera-tricolore-italiana[1].jpg"/>
          <p:cNvPicPr>
            <a:picLocks noChangeAspect="1"/>
          </p:cNvPicPr>
          <p:nvPr/>
        </p:nvPicPr>
        <p:blipFill>
          <a:blip r:embed="rId5" cstate="print">
            <a:lum bright="1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786050" y="4929198"/>
            <a:ext cx="5786478" cy="156966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9600" dirty="0" smtClean="0">
                <a:solidFill>
                  <a:srgbClr val="00B050"/>
                </a:solidFill>
                <a:latin typeface="Arial Black" pitchFamily="34" charset="0"/>
              </a:rPr>
              <a:t>It</a:t>
            </a:r>
            <a:r>
              <a:rPr lang="it-IT" sz="9600" dirty="0" smtClean="0">
                <a:solidFill>
                  <a:schemeClr val="bg1"/>
                </a:solidFill>
                <a:latin typeface="Arial Black" pitchFamily="34" charset="0"/>
              </a:rPr>
              <a:t>al</a:t>
            </a:r>
            <a:r>
              <a:rPr lang="it-IT" sz="9600" dirty="0" smtClean="0">
                <a:solidFill>
                  <a:srgbClr val="C00000"/>
                </a:solidFill>
                <a:latin typeface="Arial Black" pitchFamily="34" charset="0"/>
              </a:rPr>
              <a:t>ia</a:t>
            </a:r>
            <a:endParaRPr lang="it-IT" sz="9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857752" y="357166"/>
            <a:ext cx="4286248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rgbClr val="00B050"/>
                </a:solidFill>
                <a:latin typeface="Arial Black" pitchFamily="34" charset="0"/>
              </a:rPr>
              <a:t>“La Grande </a:t>
            </a:r>
            <a:r>
              <a:rPr lang="it-IT" sz="3600" dirty="0" smtClean="0">
                <a:solidFill>
                  <a:schemeClr val="bg1"/>
                </a:solidFill>
                <a:latin typeface="Arial Black" pitchFamily="34" charset="0"/>
              </a:rPr>
              <a:t>Bellezza” </a:t>
            </a:r>
          </a:p>
          <a:p>
            <a:r>
              <a:rPr lang="it-IT" sz="3600" dirty="0" smtClean="0">
                <a:solidFill>
                  <a:schemeClr val="bg1"/>
                </a:solidFill>
                <a:latin typeface="Arial Black" pitchFamily="34" charset="0"/>
              </a:rPr>
              <a:t>The </a:t>
            </a:r>
            <a:r>
              <a:rPr lang="it-IT" sz="3600" dirty="0" err="1" smtClean="0">
                <a:solidFill>
                  <a:srgbClr val="C00000"/>
                </a:solidFill>
                <a:latin typeface="Arial Black" pitchFamily="34" charset="0"/>
              </a:rPr>
              <a:t>Italian</a:t>
            </a:r>
            <a:r>
              <a:rPr lang="it-IT" sz="36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it-IT" sz="3600" dirty="0" err="1" smtClean="0">
                <a:solidFill>
                  <a:srgbClr val="C00000"/>
                </a:solidFill>
                <a:latin typeface="Arial Black" pitchFamily="34" charset="0"/>
              </a:rPr>
              <a:t>Flag</a:t>
            </a:r>
            <a:endParaRPr lang="it-IT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2" name="Fratelli d italia   ( Inno di Mameli )   lyric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429652" y="28572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CAMPANIA</a:t>
            </a:r>
            <a:endParaRPr lang="it-IT" b="1" dirty="0"/>
          </a:p>
        </p:txBody>
      </p:sp>
      <p:pic>
        <p:nvPicPr>
          <p:cNvPr id="4" name="Segnaposto contenuto 3" descr="carti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00240"/>
            <a:ext cx="5286411" cy="3472666"/>
          </a:xfrm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effectLst>
            <a:outerShdw blurRad="50800" dist="50800" dir="5400000" algn="ctr" rotWithShape="0">
              <a:schemeClr val="tx1">
                <a:alpha val="52000"/>
              </a:schemeClr>
            </a:outerShdw>
          </a:effectLst>
        </p:spPr>
        <p:txBody>
          <a:bodyPr/>
          <a:lstStyle/>
          <a:p>
            <a:r>
              <a:rPr lang="it-IT" dirty="0" smtClean="0">
                <a:latin typeface="Algerian" pitchFamily="82" charset="0"/>
              </a:rPr>
              <a:t>CASTELLAMMARE </a:t>
            </a:r>
            <a:r>
              <a:rPr lang="it-IT" dirty="0" err="1" smtClean="0">
                <a:latin typeface="Algerian" pitchFamily="82" charset="0"/>
              </a:rPr>
              <a:t>DI</a:t>
            </a:r>
            <a:r>
              <a:rPr lang="it-IT" dirty="0" smtClean="0">
                <a:latin typeface="Algerian" pitchFamily="82" charset="0"/>
              </a:rPr>
              <a:t> STABIA</a:t>
            </a:r>
            <a:endParaRPr lang="it-IT" dirty="0">
              <a:latin typeface="Algerian" pitchFamily="82" charset="0"/>
            </a:endParaRPr>
          </a:p>
        </p:txBody>
      </p:sp>
      <p:pic>
        <p:nvPicPr>
          <p:cNvPr id="4" name="Segnaposto contenuto 3" descr="6119.jpg.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928670"/>
            <a:ext cx="2500298" cy="1608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3707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85115"/>
            <a:ext cx="3429024" cy="2372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Acqua-della-Madon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4786322"/>
            <a:ext cx="2928926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Cassarmoni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2857496"/>
            <a:ext cx="2762237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Castellammare di Stabia - Piazza Orologi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18" y="3286124"/>
            <a:ext cx="2786082" cy="1465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 descr="castellamma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428868"/>
            <a:ext cx="3606265" cy="2071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 descr="castellammare-di-stabia-antiche-term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3306" y="1000108"/>
            <a:ext cx="5286412" cy="1960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 descr="127255514608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28992" y="4968876"/>
            <a:ext cx="2833686" cy="1889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Raffaele_Vivia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357158" y="642918"/>
            <a:ext cx="4714908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2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rial Black" pitchFamily="34" charset="0"/>
              </a:rPr>
              <a:t>RAFFAELE VIVIANI</a:t>
            </a:r>
            <a:endParaRPr lang="it-IT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123952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Raffaele Viviani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700" dirty="0" smtClean="0"/>
              <a:t>Lo scugnizzo </a:t>
            </a:r>
            <a:r>
              <a:rPr lang="it-IT" sz="2700" dirty="0" err="1" smtClean="0"/>
              <a:t>stabiese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1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...nasce a Castellammare di </a:t>
            </a:r>
            <a:r>
              <a:rPr lang="it-IT" sz="1800" dirty="0" err="1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Stabia</a:t>
            </a:r>
            <a:r>
              <a:rPr lang="it-IT" sz="1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 il 10 gennaio 1886 è stato</a:t>
            </a:r>
          </a:p>
          <a:p>
            <a:pPr>
              <a:buNone/>
            </a:pPr>
            <a:r>
              <a:rPr lang="it-IT" sz="1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Un attore teatrale,commediografo,compositore,poeta e scrittore </a:t>
            </a:r>
          </a:p>
          <a:p>
            <a:pPr>
              <a:buNone/>
            </a:pPr>
            <a:r>
              <a:rPr lang="it-IT" sz="1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Italiano</a:t>
            </a:r>
          </a:p>
          <a:p>
            <a:pPr>
              <a:buNone/>
            </a:pPr>
            <a:r>
              <a:rPr lang="it-IT" sz="1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Scrittore di opere teatrali in dialetto napoletano ma tradotte anche</a:t>
            </a:r>
          </a:p>
          <a:p>
            <a:pPr>
              <a:buNone/>
            </a:pPr>
            <a:r>
              <a:rPr lang="it-IT" sz="1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in lingua italiana e rappresentate su tutto il territorio nazionale.</a:t>
            </a:r>
          </a:p>
          <a:p>
            <a:pPr>
              <a:buNone/>
            </a:pPr>
            <a:r>
              <a:rPr lang="it-IT" sz="1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Nel dicembre del 1917 , all’ indomani della sconfitta di Caporetto , </a:t>
            </a:r>
          </a:p>
          <a:p>
            <a:pPr>
              <a:buNone/>
            </a:pPr>
            <a:r>
              <a:rPr lang="it-IT" sz="1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I teatri di varietà furono chiusi perché ritenuti poco edificanti per i </a:t>
            </a:r>
          </a:p>
          <a:p>
            <a:pPr>
              <a:buNone/>
            </a:pPr>
            <a:r>
              <a:rPr lang="it-IT" sz="1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Reduci del fronte. Fu così che Viviani maturò il passaggio alla </a:t>
            </a:r>
          </a:p>
          <a:p>
            <a:pPr>
              <a:buNone/>
            </a:pPr>
            <a:r>
              <a:rPr lang="it-IT" sz="18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 Black" pitchFamily="34" charset="0"/>
              </a:rPr>
              <a:t>Prosa, regalandoci splendide raccolte di poesia. </a:t>
            </a:r>
          </a:p>
          <a:p>
            <a:pPr>
              <a:buNone/>
            </a:pPr>
            <a:endParaRPr lang="it-IT" sz="1800" dirty="0" smtClean="0">
              <a:latin typeface="Arial Black" pitchFamily="34" charset="0"/>
            </a:endParaRPr>
          </a:p>
          <a:p>
            <a:pPr>
              <a:buNone/>
            </a:pPr>
            <a:endParaRPr lang="it-IT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it-IT" sz="1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GUAGLIONE (</a:t>
            </a:r>
            <a:r>
              <a:rPr lang="it-IT" dirty="0" err="1" smtClean="0"/>
              <a:t>Rascals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2900" b="1" dirty="0" smtClean="0"/>
              <a:t>When I played  the spinning, pictures cards, </a:t>
            </a:r>
            <a:br>
              <a:rPr lang="en-US" sz="2900" b="1" dirty="0" smtClean="0"/>
            </a:br>
            <a:r>
              <a:rPr lang="en-US" sz="2900" b="1" dirty="0" smtClean="0"/>
              <a:t>tip-cat and other street games</a:t>
            </a:r>
            <a:br>
              <a:rPr lang="en-US" sz="2900" b="1" dirty="0" smtClean="0"/>
            </a:br>
            <a:r>
              <a:rPr lang="en-US" sz="2900" b="1" dirty="0" smtClean="0"/>
              <a:t>I  used to be in the worst  gang of rascals, </a:t>
            </a:r>
            <a:br>
              <a:rPr lang="en-US" sz="2900" b="1" dirty="0" smtClean="0"/>
            </a:br>
            <a:r>
              <a:rPr lang="en-US" sz="2900" b="1" dirty="0" smtClean="0"/>
              <a:t>and I used to forget being hungry;</a:t>
            </a:r>
            <a:br>
              <a:rPr lang="en-US" sz="2900" b="1" dirty="0" smtClean="0"/>
            </a:br>
            <a:r>
              <a:rPr lang="en-US" sz="2900" b="1" dirty="0" smtClean="0"/>
              <a:t/>
            </a:r>
            <a:br>
              <a:rPr lang="en-US" sz="2900" b="1" dirty="0" smtClean="0"/>
            </a:br>
            <a:r>
              <a:rPr lang="en-US" sz="2900" b="1" dirty="0" smtClean="0"/>
              <a:t>And how wild we used to go: always so sweaty!</a:t>
            </a:r>
            <a:br>
              <a:rPr lang="en-US" sz="2900" b="1" dirty="0" smtClean="0"/>
            </a:br>
            <a:r>
              <a:rPr lang="en-US" sz="2900" b="1" dirty="0" smtClean="0"/>
              <a:t>Moms were  washing us all the time!</a:t>
            </a:r>
            <a:br>
              <a:rPr lang="en-US" sz="2900" b="1" dirty="0" smtClean="0"/>
            </a:br>
            <a:r>
              <a:rPr lang="en-US" sz="2900" b="1" dirty="0" smtClean="0"/>
              <a:t>Slings made of braided hemp for throwing  stones,</a:t>
            </a:r>
            <a:br>
              <a:rPr lang="en-US" sz="2900" b="1" dirty="0" smtClean="0"/>
            </a:br>
            <a:r>
              <a:rPr lang="en-US" sz="2900" b="1" dirty="0" err="1" smtClean="0"/>
              <a:t>Climbings</a:t>
            </a:r>
            <a:r>
              <a:rPr lang="en-US" sz="2900" b="1" dirty="0" smtClean="0"/>
              <a:t> onto roofs to fly  kites;</a:t>
            </a:r>
            <a:br>
              <a:rPr lang="en-US" sz="2900" b="1" dirty="0" smtClean="0"/>
            </a:br>
            <a:r>
              <a:rPr lang="en-US" sz="2900" b="1" dirty="0" smtClean="0"/>
              <a:t/>
            </a:r>
            <a:br>
              <a:rPr lang="en-US" sz="2900" b="1" dirty="0" smtClean="0"/>
            </a:br>
            <a:r>
              <a:rPr lang="en-US" sz="2900" b="1" dirty="0" smtClean="0"/>
              <a:t>we would  dive into the sea with our clothes on </a:t>
            </a:r>
            <a:br>
              <a:rPr lang="en-US" sz="2900" b="1" dirty="0" smtClean="0"/>
            </a:br>
            <a:r>
              <a:rPr lang="en-US" sz="2900" b="1" dirty="0" smtClean="0"/>
              <a:t>and  would keep them on till dried up without ever getting a cold!</a:t>
            </a:r>
            <a:br>
              <a:rPr lang="en-US" sz="2900" b="1" dirty="0" smtClean="0"/>
            </a:br>
            <a:r>
              <a:rPr lang="en-US" sz="2900" b="1" dirty="0" smtClean="0"/>
              <a:t>Cops? We always used to mock them to get chased </a:t>
            </a:r>
            <a:br>
              <a:rPr lang="en-US" sz="2900" b="1" dirty="0" smtClean="0"/>
            </a:br>
            <a:r>
              <a:rPr lang="en-US" sz="2900" b="1" dirty="0" smtClean="0"/>
              <a:t>but, sometimes, they caught hold of us  with slaps and smacks</a:t>
            </a:r>
            <a:br>
              <a:rPr lang="en-US" sz="2900" b="1" dirty="0" smtClean="0"/>
            </a:br>
            <a:r>
              <a:rPr lang="en-US" sz="2900" b="1" dirty="0" smtClean="0"/>
              <a:t/>
            </a:r>
            <a:br>
              <a:rPr lang="en-US" sz="2900" b="1" dirty="0" smtClean="0"/>
            </a:br>
            <a:r>
              <a:rPr lang="en-US" sz="2900" b="1" dirty="0" smtClean="0"/>
              <a:t>And took us home : You, father! You must teach them well !</a:t>
            </a:r>
            <a:br>
              <a:rPr lang="en-US" sz="2900" b="1" dirty="0" smtClean="0"/>
            </a:br>
            <a:r>
              <a:rPr lang="en-US" sz="2900" b="1" dirty="0" smtClean="0"/>
              <a:t>Yet they were not able to bring up their children either...</a:t>
            </a:r>
            <a:br>
              <a:rPr lang="en-US" sz="2900" b="1" dirty="0" smtClean="0"/>
            </a:br>
            <a:r>
              <a:rPr lang="en-US" sz="2900" b="1" dirty="0" smtClean="0"/>
              <a:t/>
            </a:r>
            <a:br>
              <a:rPr lang="en-US" sz="29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2900" b="1" dirty="0" smtClean="0"/>
              <a:t>twelve, thirteen year old boys,  such growing lads:</a:t>
            </a:r>
            <a:br>
              <a:rPr lang="en-US" sz="2900" b="1" dirty="0" smtClean="0"/>
            </a:br>
            <a:r>
              <a:rPr lang="en-US" sz="2900" b="1" dirty="0" smtClean="0"/>
              <a:t>far from being self-aware as still young guys!</a:t>
            </a:r>
            <a:br>
              <a:rPr lang="en-US" sz="2900" b="1" dirty="0" smtClean="0"/>
            </a:br>
            <a:r>
              <a:rPr lang="en-US" sz="2900" b="1" dirty="0" smtClean="0"/>
              <a:t>We used to skip school as we were wild and itchy:</a:t>
            </a:r>
            <a:br>
              <a:rPr lang="en-US" sz="2900" b="1" dirty="0" smtClean="0"/>
            </a:br>
            <a:r>
              <a:rPr lang="en-US" sz="2900" b="1" dirty="0" smtClean="0"/>
              <a:t>the best-educated among us could just sign his name;</a:t>
            </a:r>
            <a:br>
              <a:rPr lang="en-US" sz="2900" b="1" dirty="0" smtClean="0"/>
            </a:br>
            <a:r>
              <a:rPr lang="en-US" sz="2900" b="1" dirty="0" smtClean="0"/>
              <a:t/>
            </a:r>
            <a:br>
              <a:rPr lang="en-US" sz="2900" b="1" dirty="0" smtClean="0"/>
            </a:br>
            <a:r>
              <a:rPr lang="en-US" sz="2900" b="1" dirty="0" smtClean="0"/>
              <a:t>then as grown ups with no education, job or inclination</a:t>
            </a:r>
            <a:br>
              <a:rPr lang="en-US" sz="2900" b="1" dirty="0" smtClean="0"/>
            </a:br>
            <a:r>
              <a:rPr lang="en-US" sz="2900" b="1" dirty="0" smtClean="0"/>
              <a:t>we would end  up losing our way: women, wine and card games</a:t>
            </a:r>
            <a:br>
              <a:rPr lang="en-US" sz="2900" b="1" dirty="0" smtClean="0"/>
            </a:br>
            <a:r>
              <a:rPr lang="en-US" sz="2900" b="1" dirty="0" smtClean="0"/>
              <a:t>dares, fights;  fine young lads let to rot in prison , with no way out.</a:t>
            </a:r>
            <a:br>
              <a:rPr lang="en-US" sz="2900" b="1" dirty="0" smtClean="0"/>
            </a:br>
            <a:r>
              <a:rPr lang="en-US" sz="2900" b="1" dirty="0" smtClean="0"/>
              <a:t/>
            </a:r>
            <a:br>
              <a:rPr lang="en-US" sz="2900" b="1" dirty="0" smtClean="0"/>
            </a:br>
            <a:r>
              <a:rPr lang="en-US" sz="2900" b="1" dirty="0" smtClean="0"/>
              <a:t>I used to play  the spinning, pictures cards, </a:t>
            </a:r>
            <a:br>
              <a:rPr lang="en-US" sz="2900" b="1" dirty="0" smtClean="0"/>
            </a:br>
            <a:r>
              <a:rPr lang="en-US" sz="2900" b="1" dirty="0" smtClean="0"/>
              <a:t>tip-cat and other street games too:</a:t>
            </a:r>
            <a:br>
              <a:rPr lang="en-US" sz="2900" b="1" dirty="0" smtClean="0"/>
            </a:br>
            <a:r>
              <a:rPr lang="en-US" sz="2900" b="1" dirty="0" smtClean="0"/>
              <a:t>But when I was twelve, thirteen, by want and judgment,</a:t>
            </a:r>
            <a:br>
              <a:rPr lang="en-US" sz="2900" b="1" dirty="0" smtClean="0"/>
            </a:br>
            <a:r>
              <a:rPr lang="en-US" sz="2900" b="1" dirty="0" smtClean="0"/>
              <a:t>I  said to myself:   I can't go on like this,  I need to stop wasting my life.</a:t>
            </a:r>
            <a:br>
              <a:rPr lang="en-US" sz="2900" b="1" dirty="0" smtClean="0"/>
            </a:br>
            <a:r>
              <a:rPr lang="en-US" sz="2900" b="1" dirty="0" smtClean="0"/>
              <a:t>I got a spelling book: </a:t>
            </a:r>
            <a:r>
              <a:rPr lang="en-US" sz="2900" b="1" dirty="0" err="1" smtClean="0"/>
              <a:t>Raffaele</a:t>
            </a:r>
            <a:r>
              <a:rPr lang="en-US" sz="2900" b="1" dirty="0" smtClean="0"/>
              <a:t>, it's up to you!</a:t>
            </a:r>
            <a:br>
              <a:rPr lang="en-US" sz="2900" b="1" dirty="0" smtClean="0"/>
            </a:br>
            <a:r>
              <a:rPr lang="it-IT" sz="2900" b="1" dirty="0" smtClean="0"/>
              <a:t>And </a:t>
            </a:r>
            <a:r>
              <a:rPr lang="it-IT" sz="2900" b="1" dirty="0" err="1" smtClean="0"/>
              <a:t>broke</a:t>
            </a:r>
            <a:r>
              <a:rPr lang="it-IT" sz="2900" b="1" dirty="0" smtClean="0"/>
              <a:t> </a:t>
            </a:r>
            <a:r>
              <a:rPr lang="it-IT" sz="2900" b="1" dirty="0" err="1" smtClean="0"/>
              <a:t>into</a:t>
            </a:r>
            <a:r>
              <a:rPr lang="it-IT" sz="2900" b="1" dirty="0" smtClean="0"/>
              <a:t> a </a:t>
            </a:r>
            <a:r>
              <a:rPr lang="it-IT" sz="2900" b="1" dirty="0" err="1" smtClean="0"/>
              <a:t>run</a:t>
            </a:r>
            <a:r>
              <a:rPr lang="it-IT" sz="2900" b="1" dirty="0" smtClean="0"/>
              <a:t> </a:t>
            </a:r>
            <a:r>
              <a:rPr lang="it-IT" sz="2900" b="1" dirty="0" err="1" smtClean="0"/>
              <a:t>with</a:t>
            </a:r>
            <a:r>
              <a:rPr lang="it-IT" sz="2900" b="1" dirty="0" smtClean="0"/>
              <a:t> AEIOU.</a:t>
            </a:r>
          </a:p>
          <a:p>
            <a:r>
              <a:rPr lang="it-IT" sz="2900" b="1" dirty="0" smtClean="0"/>
              <a:t> </a:t>
            </a:r>
          </a:p>
          <a:p>
            <a:endParaRPr lang="it-IT" sz="2900" b="1" dirty="0" smtClean="0"/>
          </a:p>
          <a:p>
            <a:endParaRPr lang="it-IT" dirty="0"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err="1" smtClean="0"/>
              <a:t>Pharrell</a:t>
            </a:r>
            <a:r>
              <a:rPr lang="it-IT" b="1" dirty="0" smtClean="0"/>
              <a:t> Williams </a:t>
            </a:r>
            <a:br>
              <a:rPr lang="it-IT" b="1" dirty="0" smtClean="0"/>
            </a:br>
            <a:r>
              <a:rPr lang="it-IT" b="1" dirty="0" smtClean="0"/>
              <a:t>Happy people Napoli 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hlinkClick r:id="rId2"/>
              </a:rPr>
              <a:t>http://youtu.be/kv72cuvUUyE</a:t>
            </a:r>
            <a:endParaRPr lang="it-IT" dirty="0"/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/>
              <a:t/>
            </a:r>
            <a:br>
              <a:rPr lang="it-IT" dirty="0" smtClean="0"/>
            </a:br>
            <a:r>
              <a:rPr lang="it-IT" sz="2000" dirty="0" smtClean="0"/>
              <a:t> 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b="1" dirty="0" smtClean="0"/>
              <a:t>Le </a:t>
            </a:r>
            <a:r>
              <a:rPr lang="it-IT" sz="2000" b="1" dirty="0" smtClean="0"/>
              <a:t>auto di lusso: Ferrari, Maserati, Lamborghini, Fiat 500. La Moda: Armani, Missoni,  Dolce e Gabbana, Fendi, Gucci, </a:t>
            </a:r>
            <a:r>
              <a:rPr lang="it-IT" sz="2000" b="1" dirty="0" err="1" smtClean="0"/>
              <a:t>Versace…….e</a:t>
            </a:r>
            <a:r>
              <a:rPr lang="it-IT" sz="2000" b="1" dirty="0" smtClean="0"/>
              <a:t> così via.</a:t>
            </a:r>
            <a:br>
              <a:rPr lang="it-IT" sz="2000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 descr="22live-missoni-tmagArtic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376" y="2336133"/>
            <a:ext cx="5413248" cy="3054096"/>
          </a:xfrm>
        </p:spPr>
      </p:pic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inquecen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66"/>
            <a:ext cx="2476500" cy="1847850"/>
          </a:xfrm>
          <a:prstGeom prst="rect">
            <a:avLst/>
          </a:prstGeom>
        </p:spPr>
      </p:pic>
      <p:pic>
        <p:nvPicPr>
          <p:cNvPr id="3" name="Immagine 2" descr="Ferrari 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928670"/>
            <a:ext cx="1950720" cy="1207008"/>
          </a:xfrm>
          <a:prstGeom prst="rect">
            <a:avLst/>
          </a:prstGeom>
        </p:spPr>
      </p:pic>
      <p:pic>
        <p:nvPicPr>
          <p:cNvPr id="5" name="Immagine 4" descr="Ferrarif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500042"/>
            <a:ext cx="2847975" cy="1609725"/>
          </a:xfrm>
          <a:prstGeom prst="rect">
            <a:avLst/>
          </a:prstGeom>
        </p:spPr>
      </p:pic>
      <p:pic>
        <p:nvPicPr>
          <p:cNvPr id="6" name="Immagine 5" descr="Lamborghin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3286124"/>
            <a:ext cx="1247775" cy="933450"/>
          </a:xfrm>
          <a:prstGeom prst="rect">
            <a:avLst/>
          </a:prstGeom>
        </p:spPr>
      </p:pic>
      <p:pic>
        <p:nvPicPr>
          <p:cNvPr id="7" name="Immagine 6" descr="maserat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794" y="2500306"/>
            <a:ext cx="1390650" cy="857250"/>
          </a:xfrm>
          <a:prstGeom prst="rect">
            <a:avLst/>
          </a:prstGeom>
        </p:spPr>
      </p:pic>
      <p:pic>
        <p:nvPicPr>
          <p:cNvPr id="8" name="Immagine 7" descr="Arman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1736" y="4214818"/>
            <a:ext cx="2619375" cy="1743075"/>
          </a:xfrm>
          <a:prstGeom prst="rect">
            <a:avLst/>
          </a:prstGeom>
        </p:spPr>
      </p:pic>
      <p:pic>
        <p:nvPicPr>
          <p:cNvPr id="9" name="Immagine 8" descr="milano 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5074" y="2428868"/>
            <a:ext cx="2619375" cy="1743075"/>
          </a:xfrm>
          <a:prstGeom prst="rect">
            <a:avLst/>
          </a:prstGeom>
        </p:spPr>
      </p:pic>
      <p:pic>
        <p:nvPicPr>
          <p:cNvPr id="10" name="Immagine 9" descr="milano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4810" y="3000372"/>
            <a:ext cx="1143000" cy="762000"/>
          </a:xfrm>
          <a:prstGeom prst="rect">
            <a:avLst/>
          </a:prstGeom>
        </p:spPr>
      </p:pic>
      <p:pic>
        <p:nvPicPr>
          <p:cNvPr id="12" name="Immagine 11" descr="Milano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034" y="5214950"/>
            <a:ext cx="1400175" cy="762000"/>
          </a:xfrm>
          <a:prstGeom prst="rect">
            <a:avLst/>
          </a:prstGeom>
        </p:spPr>
      </p:pic>
      <p:pic>
        <p:nvPicPr>
          <p:cNvPr id="13" name="Immagine 12" descr="Milano 4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5008" y="4572008"/>
            <a:ext cx="2314575" cy="1981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effectLst>
            <a:outerShdw blurRad="50800" dist="50800" dir="5400000" algn="ctr" rotWithShape="0">
              <a:srgbClr val="C00000">
                <a:alpha val="61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it-IT" dirty="0" smtClean="0">
                <a:latin typeface="Aharoni" pitchFamily="2" charset="-79"/>
                <a:cs typeface="Aharoni" pitchFamily="2" charset="-79"/>
              </a:rPr>
              <a:t>The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Meaning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of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Italian</a:t>
            </a:r>
            <a:r>
              <a:rPr lang="it-IT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it-IT" dirty="0" err="1" smtClean="0">
                <a:latin typeface="Aharoni" pitchFamily="2" charset="-79"/>
                <a:cs typeface="Aharoni" pitchFamily="2" charset="-79"/>
              </a:rPr>
              <a:t>Flag</a:t>
            </a:r>
            <a:endParaRPr lang="it-IT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Segnaposto contenuto 3" descr="384869_italiya_flag_kraski_1680x1050_(www.GdeFon.ru)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7000" contrast="3000"/>
          </a:blip>
          <a:stretch>
            <a:fillRect/>
          </a:stretch>
        </p:blipFill>
        <p:spPr>
          <a:xfrm>
            <a:off x="0" y="0"/>
            <a:ext cx="9143999" cy="6858000"/>
          </a:xfrm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571472" y="1928802"/>
            <a:ext cx="8072494" cy="529375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C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Black" pitchFamily="34" charset="0"/>
              </a:rPr>
              <a:t>Il significato dei tre colori è: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latin typeface="Arial Black" pitchFamily="34" charset="0"/>
              </a:rPr>
              <a:t>- Verde = Il colore delle nostre pianure.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latin typeface="Arial Black" pitchFamily="34" charset="0"/>
              </a:rPr>
              <a:t>- Bianco = La neve delle nostre cime.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latin typeface="Arial Black" pitchFamily="34" charset="0"/>
              </a:rPr>
              <a:t>- Rosso = Il sangue dei caduti. </a:t>
            </a:r>
          </a:p>
          <a:p>
            <a:endParaRPr lang="it-IT" dirty="0" smtClean="0">
              <a:latin typeface="Arial Black" pitchFamily="34" charset="0"/>
            </a:endParaRPr>
          </a:p>
          <a:p>
            <a:r>
              <a:rPr lang="it-IT" sz="2000" dirty="0" smtClean="0">
                <a:latin typeface="Arial Black" pitchFamily="34" charset="0"/>
              </a:rPr>
              <a:t>Interpretazioni geografiche: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latin typeface="Arial Black" pitchFamily="34" charset="0"/>
              </a:rPr>
              <a:t>- Verde = come le nostre pianure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latin typeface="Arial Black" pitchFamily="34" charset="0"/>
              </a:rPr>
              <a:t>- Bianco = come le nevi delle Alpi e degli Appennini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latin typeface="Arial Black" pitchFamily="34" charset="0"/>
              </a:rPr>
              <a:t>- Rosso = come il fuoco dei nostri vulcani </a:t>
            </a:r>
          </a:p>
          <a:p>
            <a:endParaRPr lang="it-IT" dirty="0" smtClean="0">
              <a:latin typeface="Arial Black" pitchFamily="34" charset="0"/>
            </a:endParaRPr>
          </a:p>
          <a:p>
            <a:r>
              <a:rPr lang="it-IT" sz="2000" dirty="0" smtClean="0">
                <a:latin typeface="Arial Black" pitchFamily="34" charset="0"/>
              </a:rPr>
              <a:t>Interpretazione alle virtù teologali: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latin typeface="Arial Black" pitchFamily="34" charset="0"/>
              </a:rPr>
              <a:t>- Verde = per la speranza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latin typeface="Arial Black" pitchFamily="34" charset="0"/>
              </a:rPr>
              <a:t>- Bianco = per la fede </a:t>
            </a:r>
            <a:br>
              <a:rPr lang="it-IT" sz="2000" dirty="0" smtClean="0">
                <a:latin typeface="Arial Black" pitchFamily="34" charset="0"/>
              </a:rPr>
            </a:br>
            <a:r>
              <a:rPr lang="it-IT" sz="2000" dirty="0" smtClean="0">
                <a:latin typeface="Arial Black" pitchFamily="34" charset="0"/>
              </a:rPr>
              <a:t>- Rosso = per la carità</a:t>
            </a:r>
            <a:r>
              <a:rPr lang="it-IT" sz="2400" dirty="0" smtClean="0">
                <a:latin typeface="Arial Black" pitchFamily="34" charset="0"/>
              </a:rPr>
              <a:t> </a:t>
            </a:r>
          </a:p>
          <a:p>
            <a:endParaRPr lang="it-IT" dirty="0" smtClean="0">
              <a:latin typeface="Arial Black" pitchFamily="34" charset="0"/>
            </a:endParaRPr>
          </a:p>
          <a:p>
            <a:r>
              <a:rPr lang="it-IT" dirty="0" smtClean="0">
                <a:latin typeface="Arial Black" pitchFamily="34" charset="0"/>
              </a:rPr>
              <a:t/>
            </a:r>
            <a:br>
              <a:rPr lang="it-IT" dirty="0" smtClean="0">
                <a:latin typeface="Arial Black" pitchFamily="34" charset="0"/>
              </a:rPr>
            </a:br>
            <a:endParaRPr lang="it-IT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EVIDENZA-Manzoni-INT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1000"/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6" name="CasellaDiTesto 5"/>
          <p:cNvSpPr txBox="1"/>
          <p:nvPr/>
        </p:nvSpPr>
        <p:spPr>
          <a:xfrm>
            <a:off x="3857620" y="285728"/>
            <a:ext cx="5286380" cy="92333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5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3600" dirty="0" smtClean="0">
                <a:latin typeface="Arial Black" pitchFamily="34" charset="0"/>
              </a:rPr>
              <a:t>Alessandro Manzoni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72000" y="1000108"/>
            <a:ext cx="4357718" cy="255454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 Black" pitchFamily="34" charset="0"/>
              </a:rPr>
              <a:t>Alessandro Manzoni uno dei più grandi scrittori italiani dell’ottocento , autore del romanzo “I Promessi Sposi” ,scrive la poesia “Marzo 1821” in cui esalta il senso di patriottismo e la nazionalità italiana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786182" y="3714752"/>
            <a:ext cx="5143504" cy="212365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6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Arial Black" pitchFamily="34" charset="0"/>
              </a:rPr>
              <a:t>“Una d’arme, di lingua, d’altare,</a:t>
            </a:r>
          </a:p>
          <a:p>
            <a:r>
              <a:rPr lang="it-IT" sz="2400" dirty="0" smtClean="0">
                <a:latin typeface="Arial Black" pitchFamily="34" charset="0"/>
              </a:rPr>
              <a:t>Di memorie, di sangue e di </a:t>
            </a:r>
            <a:r>
              <a:rPr lang="it-IT" sz="2400" dirty="0" err="1" smtClean="0">
                <a:latin typeface="Arial Black" pitchFamily="34" charset="0"/>
              </a:rPr>
              <a:t>cor</a:t>
            </a:r>
            <a:r>
              <a:rPr lang="it-IT" sz="2400" dirty="0" smtClean="0">
                <a:latin typeface="Arial Black" pitchFamily="34" charset="0"/>
              </a:rPr>
              <a:t>.”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MARZO 1821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85720" y="1357298"/>
            <a:ext cx="4038600" cy="466883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sz="1700" b="1" dirty="0" smtClean="0"/>
              <a:t>Soffermati sull'arida sponda</a:t>
            </a:r>
          </a:p>
          <a:p>
            <a:pPr>
              <a:buNone/>
            </a:pPr>
            <a:r>
              <a:rPr lang="it-IT" sz="1700" b="1" dirty="0" smtClean="0"/>
              <a:t>volti i guardi al varcato Ticino,</a:t>
            </a:r>
          </a:p>
          <a:p>
            <a:pPr>
              <a:buNone/>
            </a:pPr>
            <a:r>
              <a:rPr lang="it-IT" sz="1700" b="1" dirty="0" smtClean="0"/>
              <a:t>tutti assorti nel novo destino, </a:t>
            </a:r>
          </a:p>
          <a:p>
            <a:pPr>
              <a:buNone/>
            </a:pPr>
            <a:r>
              <a:rPr lang="it-IT" sz="1700" b="1" dirty="0" smtClean="0"/>
              <a:t>certi in </a:t>
            </a:r>
            <a:r>
              <a:rPr lang="it-IT" sz="1700" b="1" dirty="0" err="1" smtClean="0"/>
              <a:t>cor</a:t>
            </a:r>
            <a:r>
              <a:rPr lang="it-IT" sz="1700" b="1" dirty="0" smtClean="0"/>
              <a:t> dell’antica virtù, </a:t>
            </a:r>
          </a:p>
          <a:p>
            <a:pPr>
              <a:buNone/>
            </a:pPr>
            <a:r>
              <a:rPr lang="it-IT" sz="1700" b="1" dirty="0" smtClean="0"/>
              <a:t>han giurato: non </a:t>
            </a:r>
            <a:r>
              <a:rPr lang="it-IT" sz="1700" b="1" dirty="0" err="1" smtClean="0"/>
              <a:t>fia</a:t>
            </a:r>
            <a:r>
              <a:rPr lang="it-IT" sz="1700" b="1" dirty="0" smtClean="0"/>
              <a:t> che quest’onda </a:t>
            </a:r>
          </a:p>
          <a:p>
            <a:pPr>
              <a:buNone/>
            </a:pPr>
            <a:r>
              <a:rPr lang="it-IT" sz="1700" b="1" dirty="0" smtClean="0"/>
              <a:t>scorra più tra due rive straniere; </a:t>
            </a:r>
          </a:p>
          <a:p>
            <a:pPr>
              <a:buNone/>
            </a:pPr>
            <a:r>
              <a:rPr lang="it-IT" sz="1700" b="1" dirty="0" smtClean="0"/>
              <a:t>non </a:t>
            </a:r>
            <a:r>
              <a:rPr lang="it-IT" sz="1700" b="1" dirty="0" err="1" smtClean="0"/>
              <a:t>fia</a:t>
            </a:r>
            <a:r>
              <a:rPr lang="it-IT" sz="1700" b="1" dirty="0" smtClean="0"/>
              <a:t> loco ove </a:t>
            </a:r>
            <a:r>
              <a:rPr lang="it-IT" sz="1700" b="1" dirty="0" err="1" smtClean="0"/>
              <a:t>sorgan</a:t>
            </a:r>
            <a:r>
              <a:rPr lang="it-IT" sz="1700" b="1" dirty="0" smtClean="0"/>
              <a:t> barriere </a:t>
            </a:r>
          </a:p>
          <a:p>
            <a:pPr>
              <a:buNone/>
            </a:pPr>
            <a:r>
              <a:rPr lang="it-IT" sz="1700" b="1" dirty="0" smtClean="0"/>
              <a:t>tra l’Italia e l’Italia, mai più!</a:t>
            </a:r>
          </a:p>
          <a:p>
            <a:pPr>
              <a:buNone/>
            </a:pPr>
            <a:r>
              <a:rPr lang="it-IT" sz="1700" b="1" dirty="0" smtClean="0"/>
              <a:t> </a:t>
            </a:r>
          </a:p>
          <a:p>
            <a:pPr>
              <a:buNone/>
            </a:pPr>
            <a:r>
              <a:rPr lang="it-IT" sz="1700" b="1" dirty="0" smtClean="0"/>
              <a:t>L’han giurato: altri forti a quel giuro </a:t>
            </a:r>
          </a:p>
          <a:p>
            <a:pPr>
              <a:buNone/>
            </a:pPr>
            <a:r>
              <a:rPr lang="it-IT" sz="1700" b="1" dirty="0" err="1" smtClean="0"/>
              <a:t>rispondean</a:t>
            </a:r>
            <a:r>
              <a:rPr lang="it-IT" sz="1700" b="1" dirty="0" smtClean="0"/>
              <a:t> da fraterne contrade,</a:t>
            </a:r>
          </a:p>
          <a:p>
            <a:pPr>
              <a:buNone/>
            </a:pPr>
            <a:r>
              <a:rPr lang="it-IT" sz="1700" b="1" dirty="0" smtClean="0"/>
              <a:t>affilando nell’ombra le spade</a:t>
            </a:r>
          </a:p>
          <a:p>
            <a:pPr>
              <a:buNone/>
            </a:pPr>
            <a:r>
              <a:rPr lang="it-IT" sz="1700" b="1" dirty="0" smtClean="0"/>
              <a:t>che or levate scintillano al sol.</a:t>
            </a:r>
          </a:p>
          <a:p>
            <a:pPr>
              <a:buNone/>
            </a:pPr>
            <a:r>
              <a:rPr lang="it-IT" sz="1700" b="1" dirty="0" smtClean="0"/>
              <a:t>Già le destre hanno strette le destre;</a:t>
            </a:r>
          </a:p>
          <a:p>
            <a:pPr>
              <a:buNone/>
            </a:pPr>
            <a:r>
              <a:rPr lang="it-IT" sz="1700" b="1" dirty="0" smtClean="0"/>
              <a:t>già le sacre parole son porte;</a:t>
            </a:r>
          </a:p>
          <a:p>
            <a:pPr>
              <a:buNone/>
            </a:pPr>
            <a:r>
              <a:rPr lang="it-IT" sz="1700" b="1" dirty="0" smtClean="0"/>
              <a:t>o compagni sul letto di morte,</a:t>
            </a:r>
          </a:p>
          <a:p>
            <a:pPr>
              <a:buNone/>
            </a:pPr>
            <a:r>
              <a:rPr lang="it-IT" sz="1700" b="1" dirty="0" smtClean="0"/>
              <a:t>o fratelli su libero </a:t>
            </a:r>
            <a:r>
              <a:rPr lang="it-IT" sz="1700" b="1" dirty="0" err="1" smtClean="0"/>
              <a:t>suol</a:t>
            </a:r>
            <a:r>
              <a:rPr lang="it-IT" sz="1700" b="1" dirty="0" smtClean="0"/>
              <a:t>.</a:t>
            </a:r>
          </a:p>
          <a:p>
            <a:pPr>
              <a:buNone/>
            </a:pPr>
            <a:r>
              <a:rPr lang="it-IT" sz="1400" b="1" dirty="0" smtClean="0"/>
              <a:t> </a:t>
            </a:r>
          </a:p>
          <a:p>
            <a:endParaRPr lang="it-IT" sz="1400" b="1" dirty="0" smtClean="0"/>
          </a:p>
          <a:p>
            <a:r>
              <a:rPr lang="it-IT" sz="1400" b="1" dirty="0" smtClean="0"/>
              <a:t> </a:t>
            </a:r>
            <a:endParaRPr lang="it-IT" sz="14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1400" b="1" dirty="0" smtClean="0"/>
              <a:t>della </a:t>
            </a:r>
            <a:r>
              <a:rPr lang="it-IT" sz="1400" b="1" dirty="0" err="1" smtClean="0"/>
              <a:t>Bormida</a:t>
            </a:r>
            <a:r>
              <a:rPr lang="it-IT" sz="1400" b="1" dirty="0" smtClean="0"/>
              <a:t> al Tanaro sposa,</a:t>
            </a:r>
          </a:p>
          <a:p>
            <a:pPr>
              <a:buNone/>
            </a:pPr>
            <a:r>
              <a:rPr lang="it-IT" sz="1400" b="1" dirty="0" smtClean="0"/>
              <a:t>del Ticino e dell’Orba selvosa</a:t>
            </a:r>
          </a:p>
          <a:p>
            <a:pPr>
              <a:buNone/>
            </a:pPr>
            <a:r>
              <a:rPr lang="it-IT" sz="1400" b="1" dirty="0" smtClean="0"/>
              <a:t>scerner l’onde confuse nel Po;</a:t>
            </a:r>
          </a:p>
          <a:p>
            <a:pPr>
              <a:buNone/>
            </a:pPr>
            <a:r>
              <a:rPr lang="it-IT" sz="1400" b="1" dirty="0" smtClean="0"/>
              <a:t>chi stornargli del rapido </a:t>
            </a:r>
            <a:r>
              <a:rPr lang="it-IT" sz="1400" b="1" dirty="0" err="1" smtClean="0"/>
              <a:t>Mella</a:t>
            </a:r>
            <a:endParaRPr lang="it-IT" sz="1400" b="1" dirty="0" smtClean="0"/>
          </a:p>
          <a:p>
            <a:pPr>
              <a:buNone/>
            </a:pPr>
            <a:r>
              <a:rPr lang="it-IT" sz="1400" b="1" dirty="0" smtClean="0"/>
              <a:t>e dell’Oglio le miste correnti,</a:t>
            </a:r>
          </a:p>
          <a:p>
            <a:pPr>
              <a:buNone/>
            </a:pPr>
            <a:r>
              <a:rPr lang="it-IT" sz="1400" b="1" dirty="0" smtClean="0"/>
              <a:t>chi </a:t>
            </a:r>
            <a:r>
              <a:rPr lang="it-IT" sz="1400" b="1" dirty="0" err="1" smtClean="0"/>
              <a:t>ritorgliergli</a:t>
            </a:r>
            <a:r>
              <a:rPr lang="it-IT" sz="1400" b="1" dirty="0" smtClean="0"/>
              <a:t> i mille torrenti</a:t>
            </a:r>
          </a:p>
          <a:p>
            <a:pPr>
              <a:buNone/>
            </a:pPr>
            <a:r>
              <a:rPr lang="it-IT" sz="1400" b="1" dirty="0" smtClean="0"/>
              <a:t>che la foce dell’Adda versò,</a:t>
            </a:r>
          </a:p>
          <a:p>
            <a:pPr>
              <a:buNone/>
            </a:pPr>
            <a:r>
              <a:rPr lang="it-IT" sz="1400" b="1" dirty="0" smtClean="0"/>
              <a:t/>
            </a:r>
            <a:br>
              <a:rPr lang="it-IT" sz="1400" b="1" dirty="0" smtClean="0"/>
            </a:br>
            <a:r>
              <a:rPr lang="it-IT" sz="1400" b="1" dirty="0" smtClean="0"/>
              <a:t>quello ancora una gente risorta</a:t>
            </a:r>
          </a:p>
          <a:p>
            <a:pPr>
              <a:buNone/>
            </a:pPr>
            <a:r>
              <a:rPr lang="it-IT" sz="1400" b="1" dirty="0" smtClean="0"/>
              <a:t>potrà scindere in volghi spregiati,</a:t>
            </a:r>
          </a:p>
          <a:p>
            <a:pPr>
              <a:buNone/>
            </a:pPr>
            <a:r>
              <a:rPr lang="it-IT" sz="1400" b="1" dirty="0" smtClean="0"/>
              <a:t>e a ritroso degli anni e dei fati,</a:t>
            </a:r>
          </a:p>
          <a:p>
            <a:pPr>
              <a:buNone/>
            </a:pPr>
            <a:r>
              <a:rPr lang="it-IT" sz="1400" b="1" dirty="0" smtClean="0"/>
              <a:t>risospingerla ai </a:t>
            </a:r>
            <a:r>
              <a:rPr lang="it-IT" sz="1400" b="1" dirty="0" err="1" smtClean="0"/>
              <a:t>prischi</a:t>
            </a:r>
            <a:r>
              <a:rPr lang="it-IT" sz="1400" b="1" dirty="0" smtClean="0"/>
              <a:t> dolor;</a:t>
            </a:r>
          </a:p>
          <a:p>
            <a:pPr>
              <a:buNone/>
            </a:pPr>
            <a:r>
              <a:rPr lang="it-IT" sz="1400" b="1" dirty="0" smtClean="0"/>
              <a:t>una gente che libera tutta</a:t>
            </a:r>
          </a:p>
          <a:p>
            <a:pPr>
              <a:buNone/>
            </a:pPr>
            <a:r>
              <a:rPr lang="it-IT" sz="1400" b="1" dirty="0" smtClean="0"/>
              <a:t>o </a:t>
            </a:r>
            <a:r>
              <a:rPr lang="it-IT" sz="1400" b="1" dirty="0" err="1" smtClean="0"/>
              <a:t>fia</a:t>
            </a:r>
            <a:r>
              <a:rPr lang="it-IT" sz="1400" b="1" dirty="0" smtClean="0"/>
              <a:t> serva tra l’Alpe ed il mare;</a:t>
            </a:r>
          </a:p>
          <a:p>
            <a:pPr>
              <a:buNone/>
            </a:pPr>
            <a:r>
              <a:rPr lang="it-IT" sz="1400" b="1" u="sng" dirty="0" smtClean="0"/>
              <a:t>una d’arme, di lingua, d’altare,</a:t>
            </a:r>
            <a:endParaRPr lang="it-IT" sz="1400" b="1" dirty="0" smtClean="0"/>
          </a:p>
          <a:p>
            <a:pPr>
              <a:buNone/>
            </a:pPr>
            <a:r>
              <a:rPr lang="it-IT" sz="1400" b="1" u="sng" dirty="0" smtClean="0"/>
              <a:t>di memorie, di sangue e di </a:t>
            </a:r>
            <a:r>
              <a:rPr lang="it-IT" sz="1400" b="1" u="sng" dirty="0" err="1" smtClean="0"/>
              <a:t>cor</a:t>
            </a:r>
            <a:r>
              <a:rPr lang="it-IT" sz="1400" b="1" u="sng" dirty="0" smtClean="0"/>
              <a:t>.</a:t>
            </a:r>
            <a:endParaRPr lang="it-IT" sz="1400" b="1" dirty="0" smtClean="0"/>
          </a:p>
          <a:p>
            <a:pPr>
              <a:buNone/>
            </a:pPr>
            <a:r>
              <a:rPr lang="it-IT" sz="1600" b="1" dirty="0" smtClean="0"/>
              <a:t> </a:t>
            </a:r>
          </a:p>
          <a:p>
            <a:pPr>
              <a:buNone/>
            </a:pPr>
            <a:r>
              <a:rPr lang="it-IT" sz="1600" b="1" dirty="0" smtClean="0"/>
              <a:t> </a:t>
            </a:r>
            <a:endParaRPr lang="it-IT" sz="1600" b="1" dirty="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Segnaposto contenuto 6" descr="italia_satellite_montagn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7000" contrast="40000"/>
          </a:blip>
          <a:stretch>
            <a:fillRect/>
          </a:stretch>
        </p:blipFill>
        <p:spPr>
          <a:xfrm>
            <a:off x="0" y="0"/>
            <a:ext cx="9145644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>
            <a:off x="357158" y="3143248"/>
            <a:ext cx="2286016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26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B050"/>
                </a:solidFill>
                <a:latin typeface="Arial Black" pitchFamily="34" charset="0"/>
              </a:rPr>
              <a:t>Le N</a:t>
            </a:r>
            <a:r>
              <a:rPr lang="it-IT" sz="2800" dirty="0" smtClean="0">
                <a:solidFill>
                  <a:schemeClr val="bg1"/>
                </a:solidFill>
                <a:latin typeface="Arial Black" pitchFamily="34" charset="0"/>
              </a:rPr>
              <a:t>os</a:t>
            </a:r>
            <a:r>
              <a:rPr lang="it-IT" sz="2800" dirty="0" smtClean="0">
                <a:solidFill>
                  <a:srgbClr val="C00000"/>
                </a:solidFill>
                <a:latin typeface="Arial Black" pitchFamily="34" charset="0"/>
              </a:rPr>
              <a:t>tre</a:t>
            </a:r>
            <a:r>
              <a:rPr lang="it-IT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it-IT" sz="2800" dirty="0" smtClean="0">
                <a:solidFill>
                  <a:srgbClr val="00B050"/>
                </a:solidFill>
                <a:latin typeface="Arial Black" pitchFamily="34" charset="0"/>
              </a:rPr>
              <a:t>Mer</a:t>
            </a:r>
            <a:r>
              <a:rPr lang="it-IT" sz="2800" dirty="0" smtClean="0">
                <a:solidFill>
                  <a:schemeClr val="bg1"/>
                </a:solidFill>
                <a:latin typeface="Arial Black" pitchFamily="34" charset="0"/>
              </a:rPr>
              <a:t>avi</a:t>
            </a:r>
            <a:r>
              <a:rPr lang="it-IT" sz="2800" dirty="0" smtClean="0">
                <a:solidFill>
                  <a:srgbClr val="C00000"/>
                </a:solidFill>
                <a:latin typeface="Arial Black" pitchFamily="34" charset="0"/>
              </a:rPr>
              <a:t>glie</a:t>
            </a:r>
            <a:endParaRPr lang="it-IT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Napoli[2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142844" y="142852"/>
            <a:ext cx="8715436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43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</a:rPr>
              <a:t>Il Vesuvio </a:t>
            </a:r>
            <a:r>
              <a:rPr lang="it-IT" sz="2000" dirty="0" smtClean="0">
                <a:solidFill>
                  <a:schemeClr val="bg1"/>
                </a:solidFill>
              </a:rPr>
              <a:t>è un vulcano esplosivo o effusivo in stato di quiescenza dal 1944, situato nel versante orientale della provincia di Napoli, nel territorio dell'omonimo parco nazionale istituito nel 1995. La sua altezza, al 2010, è di 1.281 m.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Nel 1997 il Vesuvio è stato eletto dall'Unesco (con il vicino Miglio d'Oro) tra le riserve mondiali della biosfera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Napoli_Maschio_Angioi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214282" y="285728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  <a:latin typeface="Arial Black" pitchFamily="34" charset="0"/>
              </a:rPr>
              <a:t>Castel</a:t>
            </a:r>
            <a:r>
              <a:rPr lang="it-IT" sz="2400" dirty="0" smtClean="0">
                <a:solidFill>
                  <a:schemeClr val="bg1"/>
                </a:solidFill>
                <a:latin typeface="Arial Black" pitchFamily="34" charset="0"/>
              </a:rPr>
              <a:t> Nuovo</a:t>
            </a:r>
            <a:r>
              <a:rPr lang="it-IT" sz="2000" dirty="0" smtClean="0">
                <a:solidFill>
                  <a:schemeClr val="bg1"/>
                </a:solidFill>
                <a:latin typeface="Arial Black" pitchFamily="34" charset="0"/>
              </a:rPr>
              <a:t>, meglio noto come Maschio Angioino, è uno storico castello medievale e rinascimentale, nonché uno dei simboli della città di Napoli</a:t>
            </a:r>
            <a:endParaRPr lang="it-IT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colosseo-faccia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CasellaDiTesto 4"/>
          <p:cNvSpPr txBox="1"/>
          <p:nvPr/>
        </p:nvSpPr>
        <p:spPr>
          <a:xfrm>
            <a:off x="3714744" y="357166"/>
            <a:ext cx="5143536" cy="240065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18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Arial Black" pitchFamily="34" charset="0"/>
              </a:rPr>
              <a:t>Il Colosseo</a:t>
            </a:r>
            <a:r>
              <a:rPr lang="it-IT" dirty="0" smtClean="0">
                <a:solidFill>
                  <a:schemeClr val="bg1"/>
                </a:solidFill>
                <a:latin typeface="Arial Black" pitchFamily="34" charset="0"/>
              </a:rPr>
              <a:t>, originariamente conosciuto come Anfiteatro Flavio o semplicemente come </a:t>
            </a:r>
            <a:r>
              <a:rPr lang="it-IT" dirty="0" err="1" smtClean="0">
                <a:solidFill>
                  <a:schemeClr val="bg1"/>
                </a:solidFill>
                <a:latin typeface="Arial Black" pitchFamily="34" charset="0"/>
              </a:rPr>
              <a:t>Amphitheatrum</a:t>
            </a:r>
            <a:r>
              <a:rPr lang="it-IT" dirty="0" smtClean="0">
                <a:solidFill>
                  <a:schemeClr val="bg1"/>
                </a:solidFill>
                <a:latin typeface="Arial Black" pitchFamily="34" charset="0"/>
              </a:rPr>
              <a:t>, è il più grande anfiteatro del mondo. È situato nel centro della città di Roma. In grado di contenere un numero di spettatori stimato tra 50.000 e 80.000 unità</a:t>
            </a:r>
            <a:endParaRPr lang="it-IT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744</Words>
  <Application>Microsoft Office PowerPoint</Application>
  <PresentationFormat>Presentazione su schermo (4:3)</PresentationFormat>
  <Paragraphs>113</Paragraphs>
  <Slides>27</Slides>
  <Notes>6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THE GREAT BEAUTY</vt:lpstr>
      <vt:lpstr> </vt:lpstr>
      <vt:lpstr>The Meaning of Italian Flag</vt:lpstr>
      <vt:lpstr>Diapositiva 4</vt:lpstr>
      <vt:lpstr>MARZO 1821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CAMPANIA</vt:lpstr>
      <vt:lpstr>CASTELLAMMARE DI STABIA</vt:lpstr>
      <vt:lpstr>Diapositiva 22</vt:lpstr>
      <vt:lpstr>Raffaele Viviani  Lo scugnizzo stabiese </vt:lpstr>
      <vt:lpstr>GUAGLIONE (Rascals)</vt:lpstr>
      <vt:lpstr> Pharrell Williams  Happy people Napoli  </vt:lpstr>
      <vt:lpstr>       Le auto di lusso: Ferrari, Maserati, Lamborghini, Fiat 500. La Moda: Armani, Missoni,  Dolce e Gabbana, Fendi, Gucci, Versace…….e così via.   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 La Grande Bellezza</dc:title>
  <dc:creator>alunni1</dc:creator>
  <cp:lastModifiedBy>Orsola</cp:lastModifiedBy>
  <cp:revision>52</cp:revision>
  <dcterms:created xsi:type="dcterms:W3CDTF">2014-03-05T11:19:16Z</dcterms:created>
  <dcterms:modified xsi:type="dcterms:W3CDTF">2014-11-15T15:00:22Z</dcterms:modified>
</cp:coreProperties>
</file>