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Lst>
  <p:sldIdLst>
    <p:sldId id="257" r:id="rId13"/>
    <p:sldId id="258" r:id="rId14"/>
    <p:sldId id="259" r:id="rId15"/>
    <p:sldId id="260" r:id="rId16"/>
    <p:sldId id="261" r:id="rId17"/>
    <p:sldId id="262" r:id="rId18"/>
    <p:sldId id="263" r:id="rId19"/>
    <p:sldId id="264" r:id="rId20"/>
    <p:sldId id="265" r:id="rId21"/>
    <p:sldId id="266" r:id="rId22"/>
    <p:sldId id="267"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5" d="100"/>
          <a:sy n="55" d="100"/>
        </p:scale>
        <p:origin x="-1123"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4578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5320594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4062953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2049268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3087036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8789172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1890839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6060128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4130508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60993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41016193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431932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2004466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7052248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8161153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5189886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3952944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8687756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9348366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429150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9497264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3593325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9130648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7606686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5421823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5319782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5364187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7280727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1425108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6314984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545259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4781971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4975111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5735759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93579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793766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290275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86552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149559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554467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69044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397797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894459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30092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4142220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64865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103405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720422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411207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841626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96254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762726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501516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732944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910786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860991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719549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977936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335147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1837982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194517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802671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5354823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395129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699956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356546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487432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1951992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481730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6945831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256575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32871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841565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2792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8364692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7125323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6518602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1588824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9924052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4564222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79161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900142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4636943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1218856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419070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40418853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331967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2178713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2087844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4125428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79054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1285622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6128245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3960891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40569898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0906308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415599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5235840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7081454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1538679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22030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6748493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0971705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181588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299093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1156148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2024429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5006809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7045295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42186762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67825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6891627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533115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821405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41845427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4427237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6751515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5419215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5574424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6490961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50799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44218357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40428349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91385837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659161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472702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1215815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8421173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826711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4889791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9632754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07BCE-E2C9-4903-A1FF-716905CCAF6D}"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D4E0D-CF88-436A-BD67-F2CD684996A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178893071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5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71.xml"/><Relationship Id="rId6" Type="http://schemas.openxmlformats.org/officeDocument/2006/relationships/image" Target="../media/image25.jpeg"/><Relationship Id="rId5" Type="http://schemas.openxmlformats.org/officeDocument/2006/relationships/image" Target="../media/image19.jpeg"/><Relationship Id="rId4" Type="http://schemas.openxmlformats.org/officeDocument/2006/relationships/image" Target="../media/image24.jpeg"/><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085" y="-18256"/>
            <a:ext cx="9109585" cy="6876256"/>
          </a:xfrm>
          <a:prstGeom prst="rect">
            <a:avLst/>
          </a:prstGeom>
        </p:spPr>
      </p:pic>
      <p:pic>
        <p:nvPicPr>
          <p:cNvPr id="3074" name="Picture 2" descr="C:\Users\Profesor\Desktop\logo-eac-flag-llp_en_high_reolut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9712" y="1628800"/>
            <a:ext cx="1944216" cy="90631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ubtitlu 2"/>
          <p:cNvSpPr>
            <a:spLocks noGrp="1"/>
          </p:cNvSpPr>
          <p:nvPr>
            <p:ph type="subTitle" idx="1"/>
          </p:nvPr>
        </p:nvSpPr>
        <p:spPr>
          <a:xfrm>
            <a:off x="0" y="33402"/>
            <a:ext cx="5325879" cy="2448272"/>
          </a:xfrm>
        </p:spPr>
        <p:txBody>
          <a:bodyPr>
            <a:noAutofit/>
          </a:bodyPr>
          <a:lstStyle/>
          <a:p>
            <a:r>
              <a:rPr lang="en-US" sz="2800" b="1" i="1" u="sng" dirty="0" smtClean="0">
                <a:solidFill>
                  <a:schemeClr val="bg2">
                    <a:lumMod val="75000"/>
                  </a:schemeClr>
                </a:solidFill>
              </a:rPr>
              <a:t>“</a:t>
            </a:r>
            <a:r>
              <a:rPr lang="en-US" sz="2800" b="1" i="1" u="sng" dirty="0" err="1" smtClean="0">
                <a:solidFill>
                  <a:schemeClr val="bg2">
                    <a:lumMod val="75000"/>
                  </a:schemeClr>
                </a:solidFill>
              </a:rPr>
              <a:t>Mircea</a:t>
            </a:r>
            <a:r>
              <a:rPr lang="en-US" sz="2800" b="1" i="1" u="sng" dirty="0" smtClean="0">
                <a:solidFill>
                  <a:schemeClr val="bg2">
                    <a:lumMod val="75000"/>
                  </a:schemeClr>
                </a:solidFill>
              </a:rPr>
              <a:t> </a:t>
            </a:r>
            <a:r>
              <a:rPr lang="en-US" sz="2800" b="1" i="1" u="sng" dirty="0" err="1" smtClean="0">
                <a:solidFill>
                  <a:schemeClr val="bg2">
                    <a:lumMod val="75000"/>
                  </a:schemeClr>
                </a:solidFill>
              </a:rPr>
              <a:t>Eliade</a:t>
            </a:r>
            <a:r>
              <a:rPr lang="en-US" sz="2800" b="1" i="1" u="sng" dirty="0" smtClean="0">
                <a:solidFill>
                  <a:schemeClr val="bg2">
                    <a:lumMod val="75000"/>
                  </a:schemeClr>
                </a:solidFill>
              </a:rPr>
              <a:t>” </a:t>
            </a:r>
          </a:p>
          <a:p>
            <a:r>
              <a:rPr lang="en-US" sz="2800" b="1" i="1" u="sng" dirty="0" smtClean="0">
                <a:solidFill>
                  <a:srgbClr val="0070C0"/>
                </a:solidFill>
              </a:rPr>
              <a:t>Theoretical</a:t>
            </a:r>
          </a:p>
          <a:p>
            <a:r>
              <a:rPr lang="en-US" sz="2800" b="1" i="1" u="sng" dirty="0" smtClean="0">
                <a:solidFill>
                  <a:srgbClr val="FF0000"/>
                </a:solidFill>
              </a:rPr>
              <a:t>High </a:t>
            </a:r>
            <a:r>
              <a:rPr lang="en-US" sz="2800" b="1" i="1" u="sng" dirty="0" err="1" smtClean="0">
                <a:solidFill>
                  <a:srgbClr val="FF0000"/>
                </a:solidFill>
              </a:rPr>
              <a:t>school,Galati</a:t>
            </a:r>
            <a:r>
              <a:rPr lang="en-US" sz="2800" b="1" i="1" u="sng" dirty="0" smtClean="0">
                <a:solidFill>
                  <a:srgbClr val="FF0000"/>
                </a:solidFill>
              </a:rPr>
              <a:t> Romania</a:t>
            </a:r>
          </a:p>
        </p:txBody>
      </p:sp>
      <p:pic>
        <p:nvPicPr>
          <p:cNvPr id="6" name="I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415" y="-36286"/>
            <a:ext cx="9109585" cy="6876256"/>
          </a:xfrm>
          <a:prstGeom prst="rect">
            <a:avLst/>
          </a:prstGeom>
        </p:spPr>
      </p:pic>
      <p:pic>
        <p:nvPicPr>
          <p:cNvPr id="2" name="Imagin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29201" y="-54316"/>
            <a:ext cx="2117579" cy="822960"/>
          </a:xfrm>
          <a:prstGeom prst="rect">
            <a:avLst/>
          </a:prstGeom>
        </p:spPr>
      </p:pic>
    </p:spTree>
    <p:extLst>
      <p:ext uri="{BB962C8B-B14F-4D97-AF65-F5344CB8AC3E}">
        <p14:creationId xmlns:p14="http://schemas.microsoft.com/office/powerpoint/2010/main" xmlns="" val="257558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 TV tower</a:t>
            </a:r>
            <a:endParaRPr lang="en-US" dirty="0"/>
          </a:p>
        </p:txBody>
      </p:sp>
      <p:sp>
        <p:nvSpPr>
          <p:cNvPr id="3" name="Content Placeholder 2"/>
          <p:cNvSpPr>
            <a:spLocks noGrp="1"/>
          </p:cNvSpPr>
          <p:nvPr>
            <p:ph idx="1"/>
          </p:nvPr>
        </p:nvSpPr>
        <p:spPr>
          <a:xfrm>
            <a:off x="5715000" y="1600200"/>
            <a:ext cx="2895600" cy="4525963"/>
          </a:xfrm>
        </p:spPr>
        <p:txBody>
          <a:bodyPr>
            <a:normAutofit fontScale="70000" lnSpcReduction="20000"/>
          </a:bodyPr>
          <a:lstStyle/>
          <a:p>
            <a:r>
              <a:rPr lang="en-US" b="1" i="1" dirty="0" err="1"/>
              <a:t>Galați</a:t>
            </a:r>
            <a:r>
              <a:rPr lang="en-US" b="1" i="1" dirty="0"/>
              <a:t> TV Tower </a:t>
            </a:r>
            <a:r>
              <a:rPr lang="en-US" b="1" i="1" dirty="0" smtClean="0"/>
              <a:t> </a:t>
            </a:r>
            <a:r>
              <a:rPr lang="en-US" b="1" i="1" dirty="0"/>
              <a:t>is a 150-metre </a:t>
            </a:r>
            <a:r>
              <a:rPr lang="en-US" b="1" i="1" dirty="0" smtClean="0"/>
              <a:t>tall </a:t>
            </a:r>
            <a:r>
              <a:rPr lang="en-US" b="1" i="1" dirty="0"/>
              <a:t>concrete tower used for FM and TV broadcasting in </a:t>
            </a:r>
            <a:r>
              <a:rPr lang="en-US" b="1" i="1" dirty="0" err="1" smtClean="0"/>
              <a:t>Galați</a:t>
            </a:r>
            <a:r>
              <a:rPr lang="en-US" b="1" i="1" dirty="0" smtClean="0"/>
              <a:t>. </a:t>
            </a:r>
            <a:r>
              <a:rPr lang="en-US" b="1" i="1" dirty="0"/>
              <a:t>The tower</a:t>
            </a:r>
            <a:r>
              <a:rPr lang="en-US" b="1" i="1" dirty="0" smtClean="0"/>
              <a:t>, is </a:t>
            </a:r>
            <a:r>
              <a:rPr lang="en-US" b="1" i="1" dirty="0"/>
              <a:t>equipped with a tower restaurant, perhaps the only </a:t>
            </a:r>
            <a:r>
              <a:rPr lang="ro-RO" b="1" i="1" dirty="0" err="1" smtClean="0"/>
              <a:t>one</a:t>
            </a:r>
            <a:r>
              <a:rPr lang="ro-RO" b="1" i="1" dirty="0" smtClean="0"/>
              <a:t> </a:t>
            </a:r>
            <a:r>
              <a:rPr lang="en-US" b="1" i="1" dirty="0" smtClean="0"/>
              <a:t>in Romania. It  dominate</a:t>
            </a:r>
            <a:r>
              <a:rPr lang="ro-RO" b="1" i="1" dirty="0" smtClean="0"/>
              <a:t>s</a:t>
            </a:r>
            <a:r>
              <a:rPr lang="en-US" b="1" i="1" dirty="0" smtClean="0"/>
              <a:t> the city being the tallest building in town.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066800"/>
            <a:ext cx="56388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4102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school</a:t>
            </a:r>
            <a:endParaRPr lang="en-US" dirty="0"/>
          </a:p>
        </p:txBody>
      </p:sp>
      <p:sp>
        <p:nvSpPr>
          <p:cNvPr id="3" name="Content Placeholder 2"/>
          <p:cNvSpPr>
            <a:spLocks noGrp="1"/>
          </p:cNvSpPr>
          <p:nvPr>
            <p:ph idx="1"/>
          </p:nvPr>
        </p:nvSpPr>
        <p:spPr>
          <a:xfrm>
            <a:off x="4800600" y="1600200"/>
            <a:ext cx="3886200" cy="4525963"/>
          </a:xfrm>
        </p:spPr>
        <p:txBody>
          <a:bodyPr>
            <a:normAutofit fontScale="77500" lnSpcReduction="20000"/>
          </a:bodyPr>
          <a:lstStyle/>
          <a:p>
            <a:r>
              <a:rPr lang="en-US" dirty="0" smtClean="0"/>
              <a:t>Our school is The Theoretic</a:t>
            </a:r>
            <a:r>
              <a:rPr lang="ro-RO" dirty="0" smtClean="0"/>
              <a:t>al</a:t>
            </a:r>
            <a:r>
              <a:rPr lang="en-US" dirty="0" smtClean="0"/>
              <a:t> High </a:t>
            </a:r>
            <a:r>
              <a:rPr lang="ro-RO" dirty="0" smtClean="0"/>
              <a:t>S</a:t>
            </a:r>
            <a:r>
              <a:rPr lang="en-US" dirty="0" err="1" smtClean="0"/>
              <a:t>chool</a:t>
            </a:r>
            <a:r>
              <a:rPr lang="en-US" dirty="0" smtClean="0"/>
              <a:t> </a:t>
            </a:r>
            <a:r>
              <a:rPr lang="en-US" dirty="0" err="1" smtClean="0"/>
              <a:t>Mircea</a:t>
            </a:r>
            <a:r>
              <a:rPr lang="en-US" dirty="0" smtClean="0"/>
              <a:t> El</a:t>
            </a:r>
            <a:r>
              <a:rPr lang="ro-RO" dirty="0" smtClean="0"/>
              <a:t>ia</a:t>
            </a:r>
            <a:r>
              <a:rPr lang="en-US" dirty="0" smtClean="0"/>
              <a:t>de Galati. It is a </a:t>
            </a:r>
            <a:r>
              <a:rPr lang="en-US" dirty="0"/>
              <a:t>modern </a:t>
            </a:r>
            <a:r>
              <a:rPr lang="en-US" dirty="0" smtClean="0"/>
              <a:t>high school equipped with everything to make classes fun and useful. In here we are not learning only information that make us smarter persons but life principles. Of course I think that our school is the best school….ever!</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197429"/>
            <a:ext cx="4953000" cy="540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9179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229600" cy="1143000"/>
          </a:xfrm>
        </p:spPr>
        <p:txBody>
          <a:bodyPr>
            <a:noAutofit/>
          </a:bodyPr>
          <a:lstStyle/>
          <a:p>
            <a:r>
              <a:rPr lang="en-US" sz="12000" dirty="0" smtClean="0"/>
              <a:t>The End</a:t>
            </a:r>
            <a:br>
              <a:rPr lang="en-US" sz="12000" dirty="0" smtClean="0"/>
            </a:br>
            <a:r>
              <a:rPr lang="en-US" sz="3200" dirty="0" smtClean="0"/>
              <a:t>Thank you for your attention and I hope you have enjoyed the presentation!</a:t>
            </a:r>
            <a:endParaRPr lang="en-US" sz="12000" dirty="0"/>
          </a:p>
        </p:txBody>
      </p:sp>
      <p:sp>
        <p:nvSpPr>
          <p:cNvPr id="5" name="Dreptunghi 4"/>
          <p:cNvSpPr/>
          <p:nvPr/>
        </p:nvSpPr>
        <p:spPr>
          <a:xfrm>
            <a:off x="609600" y="5057726"/>
            <a:ext cx="8540750" cy="1477328"/>
          </a:xfrm>
          <a:prstGeom prst="rect">
            <a:avLst/>
          </a:prstGeom>
        </p:spPr>
        <p:txBody>
          <a:bodyPr wrap="square">
            <a:spAutoFit/>
          </a:bodyPr>
          <a:lstStyle/>
          <a:p>
            <a:endParaRPr lang="ro-RO"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 This project has been funded with support from the European Commission.</a:t>
            </a:r>
          </a:p>
          <a:p>
            <a:r>
              <a:rPr lang="en-US" dirty="0">
                <a:solidFill>
                  <a:srgbClr val="000000"/>
                </a:solidFill>
                <a:latin typeface="Times New Roman" panose="02020603050405020304" pitchFamily="18" charset="0"/>
              </a:rPr>
              <a:t>This publication [communication] reflects the views only of the author, and the Commission cannot be held responsible for any use which may be made of the information contained therein.</a:t>
            </a:r>
            <a:r>
              <a:rPr lang="es-ES"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xmlns="" val="1027609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in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43570" y="15562"/>
            <a:ext cx="3780420" cy="716969"/>
          </a:xfrm>
          <a:prstGeom prst="rect">
            <a:avLst/>
          </a:prstGeom>
        </p:spPr>
      </p:pic>
      <p:sp>
        <p:nvSpPr>
          <p:cNvPr id="2" name="Titlu 1"/>
          <p:cNvSpPr>
            <a:spLocks noGrp="1"/>
          </p:cNvSpPr>
          <p:nvPr>
            <p:ph type="title"/>
          </p:nvPr>
        </p:nvSpPr>
        <p:spPr>
          <a:xfrm>
            <a:off x="-2900813" y="2514246"/>
            <a:ext cx="7024744" cy="4482038"/>
          </a:xfrm>
        </p:spPr>
        <p:txBody>
          <a:bodyPr/>
          <a:lstStyle/>
          <a:p>
            <a:r>
              <a:rPr lang="en-US" dirty="0" smtClean="0"/>
              <a:t>E</a:t>
            </a:r>
            <a:br>
              <a:rPr lang="en-US" dirty="0" smtClean="0"/>
            </a:br>
            <a:r>
              <a:rPr lang="en-US" dirty="0" smtClean="0"/>
              <a:t>U</a:t>
            </a:r>
            <a:br>
              <a:rPr lang="en-US" dirty="0" smtClean="0"/>
            </a:br>
            <a:r>
              <a:rPr lang="en-US" dirty="0" smtClean="0"/>
              <a:t>R</a:t>
            </a:r>
            <a:br>
              <a:rPr lang="en-US" dirty="0" smtClean="0"/>
            </a:br>
            <a:r>
              <a:rPr lang="en-US" dirty="0" smtClean="0"/>
              <a:t>O</a:t>
            </a:r>
            <a:br>
              <a:rPr lang="en-US" dirty="0" smtClean="0"/>
            </a:br>
            <a:r>
              <a:rPr lang="en-US" dirty="0" smtClean="0"/>
              <a:t>P</a:t>
            </a:r>
            <a:br>
              <a:rPr lang="en-US" dirty="0" smtClean="0"/>
            </a:br>
            <a:r>
              <a:rPr lang="en-US" dirty="0"/>
              <a:t>E</a:t>
            </a:r>
            <a:r>
              <a:rPr lang="en-US" dirty="0" smtClean="0"/>
              <a:t>  </a:t>
            </a:r>
            <a:endParaRPr lang="ro-RO" dirty="0"/>
          </a:p>
        </p:txBody>
      </p:sp>
      <p:sp>
        <p:nvSpPr>
          <p:cNvPr id="3" name="Dreptunghi 2"/>
          <p:cNvSpPr/>
          <p:nvPr/>
        </p:nvSpPr>
        <p:spPr>
          <a:xfrm>
            <a:off x="395536" y="260648"/>
            <a:ext cx="8280920" cy="1754326"/>
          </a:xfrm>
          <a:prstGeom prst="rect">
            <a:avLst/>
          </a:prstGeom>
          <a:noFill/>
        </p:spPr>
        <p:txBody>
          <a:bodyPr wrap="square" lIns="91440" tIns="45720" rIns="91440" bIns="45720">
            <a:spAutoFit/>
          </a:bodyPr>
          <a:lstStyle/>
          <a:p>
            <a:pPr algn="ctr"/>
            <a:r>
              <a:rPr lang="en-US" sz="54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I love my future as a European Citizen</a:t>
            </a:r>
            <a:endParaRPr lang="ro-RO" sz="54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pic>
        <p:nvPicPr>
          <p:cNvPr id="4" name="Imagine 3"/>
          <p:cNvPicPr>
            <a:picLocks noChangeAspect="1"/>
          </p:cNvPicPr>
          <p:nvPr/>
        </p:nvPicPr>
        <p:blipFill>
          <a:blip cstate="print">
            <a:extLst>
              <a:ext uri="{28A0092B-C50C-407E-A947-70E740481C1C}">
                <a14:useLocalDpi xmlns:a14="http://schemas.microsoft.com/office/drawing/2010/main" xmlns="" val="0"/>
              </a:ext>
            </a:extLst>
          </a:blip>
          <a:stretch>
            <a:fillRect/>
          </a:stretch>
        </p:blipFill>
        <p:spPr>
          <a:xfrm rot="1697001">
            <a:off x="174740" y="878324"/>
            <a:ext cx="1359595" cy="1080120"/>
          </a:xfrm>
          <a:prstGeom prst="rect">
            <a:avLst/>
          </a:prstGeom>
          <a:ln>
            <a:noFill/>
          </a:ln>
          <a:effectLst>
            <a:softEdge rad="112500"/>
          </a:effectLst>
        </p:spPr>
      </p:pic>
      <p:pic>
        <p:nvPicPr>
          <p:cNvPr id="6" name="Imagine 5"/>
          <p:cNvPicPr>
            <a:picLocks noChangeAspect="1"/>
          </p:cNvPicPr>
          <p:nvPr/>
        </p:nvPicPr>
        <p:blipFill>
          <a:blip cstate="print">
            <a:extLst>
              <a:ext uri="{28A0092B-C50C-407E-A947-70E740481C1C}">
                <a14:useLocalDpi xmlns:a14="http://schemas.microsoft.com/office/drawing/2010/main" xmlns="" val="0"/>
              </a:ext>
            </a:extLst>
          </a:blip>
          <a:stretch>
            <a:fillRect/>
          </a:stretch>
        </p:blipFill>
        <p:spPr>
          <a:xfrm rot="20492188">
            <a:off x="719876" y="1909000"/>
            <a:ext cx="1368152" cy="906400"/>
          </a:xfrm>
          <a:prstGeom prst="rect">
            <a:avLst/>
          </a:prstGeom>
          <a:ln>
            <a:noFill/>
          </a:ln>
          <a:effectLst>
            <a:softEdge rad="112500"/>
          </a:effectLst>
        </p:spPr>
      </p:pic>
      <p:pic>
        <p:nvPicPr>
          <p:cNvPr id="7" name="Imagine 6"/>
          <p:cNvPicPr>
            <a:picLocks noChangeAspect="1"/>
          </p:cNvPicPr>
          <p:nvPr/>
        </p:nvPicPr>
        <p:blipFill>
          <a:blip cstate="print">
            <a:extLst>
              <a:ext uri="{28A0092B-C50C-407E-A947-70E740481C1C}">
                <a14:useLocalDpi xmlns:a14="http://schemas.microsoft.com/office/drawing/2010/main" xmlns="" val="0"/>
              </a:ext>
            </a:extLst>
          </a:blip>
          <a:stretch>
            <a:fillRect/>
          </a:stretch>
        </p:blipFill>
        <p:spPr>
          <a:xfrm rot="1602010">
            <a:off x="2105686" y="2092593"/>
            <a:ext cx="1309688" cy="871538"/>
          </a:xfrm>
          <a:prstGeom prst="rect">
            <a:avLst/>
          </a:prstGeom>
          <a:ln>
            <a:noFill/>
          </a:ln>
          <a:effectLst>
            <a:softEdge rad="112500"/>
          </a:effectLst>
        </p:spPr>
      </p:pic>
      <p:pic>
        <p:nvPicPr>
          <p:cNvPr id="8" name="Imagine 7"/>
          <p:cNvPicPr>
            <a:picLocks noChangeAspect="1"/>
          </p:cNvPicPr>
          <p:nvPr/>
        </p:nvPicPr>
        <p:blipFill>
          <a:blip cstate="print">
            <a:extLst>
              <a:ext uri="{28A0092B-C50C-407E-A947-70E740481C1C}">
                <a14:useLocalDpi xmlns:a14="http://schemas.microsoft.com/office/drawing/2010/main" xmlns="" val="0"/>
              </a:ext>
            </a:extLst>
          </a:blip>
          <a:stretch>
            <a:fillRect/>
          </a:stretch>
        </p:blipFill>
        <p:spPr>
          <a:xfrm>
            <a:off x="3275856" y="1744137"/>
            <a:ext cx="2097887" cy="541673"/>
          </a:xfrm>
          <a:prstGeom prst="rect">
            <a:avLst/>
          </a:prstGeom>
          <a:ln>
            <a:noFill/>
          </a:ln>
          <a:effectLst>
            <a:softEdge rad="112500"/>
          </a:effectLst>
        </p:spPr>
      </p:pic>
      <p:pic>
        <p:nvPicPr>
          <p:cNvPr id="9" name="Imagine 8"/>
          <p:cNvPicPr>
            <a:picLocks noChangeAspect="1"/>
          </p:cNvPicPr>
          <p:nvPr/>
        </p:nvPicPr>
        <p:blipFill>
          <a:blip cstate="print">
            <a:extLst>
              <a:ext uri="{28A0092B-C50C-407E-A947-70E740481C1C}">
                <a14:useLocalDpi xmlns:a14="http://schemas.microsoft.com/office/drawing/2010/main" xmlns="" val="0"/>
              </a:ext>
            </a:extLst>
          </a:blip>
          <a:stretch>
            <a:fillRect/>
          </a:stretch>
        </p:blipFill>
        <p:spPr>
          <a:xfrm rot="20159389">
            <a:off x="5355108" y="1947861"/>
            <a:ext cx="1381125" cy="828675"/>
          </a:xfrm>
          <a:prstGeom prst="rect">
            <a:avLst/>
          </a:prstGeom>
          <a:ln>
            <a:noFill/>
          </a:ln>
          <a:effectLst>
            <a:softEdge rad="112500"/>
          </a:effectLst>
        </p:spPr>
      </p:pic>
      <p:pic>
        <p:nvPicPr>
          <p:cNvPr id="10" name="Imagine 9"/>
          <p:cNvPicPr>
            <a:picLocks noChangeAspect="1"/>
          </p:cNvPicPr>
          <p:nvPr/>
        </p:nvPicPr>
        <p:blipFill>
          <a:blip cstate="print">
            <a:extLst>
              <a:ext uri="{28A0092B-C50C-407E-A947-70E740481C1C}">
                <a14:useLocalDpi xmlns:a14="http://schemas.microsoft.com/office/drawing/2010/main" xmlns="" val="0"/>
              </a:ext>
            </a:extLst>
          </a:blip>
          <a:stretch>
            <a:fillRect/>
          </a:stretch>
        </p:blipFill>
        <p:spPr>
          <a:xfrm rot="2007131">
            <a:off x="6536530" y="2014973"/>
            <a:ext cx="1340418" cy="706605"/>
          </a:xfrm>
          <a:prstGeom prst="rect">
            <a:avLst/>
          </a:prstGeom>
          <a:ln>
            <a:noFill/>
          </a:ln>
          <a:effectLst>
            <a:softEdge rad="112500"/>
          </a:effectLst>
        </p:spPr>
      </p:pic>
      <p:pic>
        <p:nvPicPr>
          <p:cNvPr id="11" name="Imagin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8530763">
            <a:off x="7503643" y="1449960"/>
            <a:ext cx="1226672" cy="816295"/>
          </a:xfrm>
          <a:prstGeom prst="rect">
            <a:avLst/>
          </a:prstGeom>
          <a:ln>
            <a:noFill/>
          </a:ln>
          <a:effectLst>
            <a:softEdge rad="112500"/>
          </a:effec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6800" y="2514410"/>
            <a:ext cx="8199437" cy="43435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0343" y="787202"/>
            <a:ext cx="1712913" cy="160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3477" y="2258620"/>
            <a:ext cx="1590675" cy="1298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605409" y="1634107"/>
            <a:ext cx="1566863"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347468" y="2285147"/>
            <a:ext cx="2103437"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8297168">
            <a:off x="7560766" y="587584"/>
            <a:ext cx="1511300" cy="1335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971660" y="1606957"/>
            <a:ext cx="1481137" cy="140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Imagine 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58978" y="64669"/>
            <a:ext cx="1411719" cy="548640"/>
          </a:xfrm>
          <a:prstGeom prst="rect">
            <a:avLst/>
          </a:prstGeom>
        </p:spPr>
      </p:pic>
    </p:spTree>
    <p:extLst>
      <p:ext uri="{BB962C8B-B14F-4D97-AF65-F5344CB8AC3E}">
        <p14:creationId xmlns:p14="http://schemas.microsoft.com/office/powerpoint/2010/main" xmlns="" val="307610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1)">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1143000"/>
          </a:xfrm>
        </p:spPr>
        <p:txBody>
          <a:bodyPr/>
          <a:lstStyle/>
          <a:p>
            <a:r>
              <a:rPr lang="en-US" dirty="0" smtClean="0"/>
              <a:t>My country Romania</a:t>
            </a:r>
            <a:endParaRPr lang="en-US" dirty="0"/>
          </a:p>
        </p:txBody>
      </p:sp>
      <p:sp>
        <p:nvSpPr>
          <p:cNvPr id="3" name="Content Placeholder 2"/>
          <p:cNvSpPr>
            <a:spLocks noGrp="1"/>
          </p:cNvSpPr>
          <p:nvPr>
            <p:ph idx="1"/>
          </p:nvPr>
        </p:nvSpPr>
        <p:spPr>
          <a:xfrm>
            <a:off x="4114800" y="838200"/>
            <a:ext cx="5029200" cy="5920468"/>
          </a:xfrm>
        </p:spPr>
        <p:txBody>
          <a:bodyPr>
            <a:noAutofit/>
          </a:bodyPr>
          <a:lstStyle/>
          <a:p>
            <a:r>
              <a:rPr lang="en-US" sz="1800" b="1" i="1" dirty="0" smtClean="0"/>
              <a:t>Romania is a country located at the intersection of Central and Southeastern Europe, bordering on the Black Sea. Romania is the eighth largest country of the European Union by area, and has the seventh largest population of the E</a:t>
            </a:r>
            <a:r>
              <a:rPr lang="ro-RO" sz="1800" b="1" i="1" dirty="0" smtClean="0"/>
              <a:t>U</a:t>
            </a:r>
            <a:r>
              <a:rPr lang="en-US" sz="1800" b="1" i="1" dirty="0" smtClean="0"/>
              <a:t>. Its capital and largest city is B</a:t>
            </a:r>
            <a:r>
              <a:rPr lang="ro-RO" sz="1800" b="1" i="1" dirty="0" smtClean="0"/>
              <a:t>u</a:t>
            </a:r>
            <a:r>
              <a:rPr lang="en-US" sz="1800" b="1" i="1" dirty="0" err="1" smtClean="0"/>
              <a:t>charest</a:t>
            </a:r>
            <a:r>
              <a:rPr lang="en-US" sz="1800" b="1" i="1" dirty="0" smtClean="0"/>
              <a:t> - the sixth largest city in the EU.</a:t>
            </a:r>
          </a:p>
          <a:p>
            <a:endParaRPr lang="en-US" sz="1800" b="1" i="1" dirty="0"/>
          </a:p>
          <a:p>
            <a:endParaRPr lang="en-US" sz="1800" b="1" i="1" dirty="0" smtClean="0"/>
          </a:p>
          <a:p>
            <a:endParaRPr lang="en-US" sz="1800" b="1" i="1" dirty="0"/>
          </a:p>
          <a:p>
            <a:endParaRPr lang="en-US" sz="1800" b="1" i="1" dirty="0" smtClean="0"/>
          </a:p>
          <a:p>
            <a:endParaRPr lang="en-US" sz="1800" b="1" i="1" dirty="0"/>
          </a:p>
          <a:p>
            <a:endParaRPr lang="en-US" sz="1800" b="1" i="1" dirty="0" smtClean="0"/>
          </a:p>
          <a:p>
            <a:r>
              <a:rPr lang="en-US" sz="1800" b="1" i="1" dirty="0" smtClean="0"/>
              <a:t>Bucharest  is the capital municipality, cultural, industrial, and financial </a:t>
            </a:r>
            <a:r>
              <a:rPr lang="en-US" sz="1800" b="1" i="1" dirty="0" err="1" smtClean="0"/>
              <a:t>centre</a:t>
            </a:r>
            <a:r>
              <a:rPr lang="en-US" sz="1800" b="1" i="1" dirty="0" smtClean="0"/>
              <a:t> of Romania. It is the largest city in Romania, located in the southeast of the country. </a:t>
            </a:r>
            <a:endParaRPr lang="en-US" sz="1800" b="1" i="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838200"/>
            <a:ext cx="4071257" cy="3600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57" y="4448175"/>
            <a:ext cx="4038600" cy="23104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0491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dirty="0" smtClean="0"/>
              <a:t>The main attractions of Romania</a:t>
            </a:r>
            <a:endParaRPr lang="en-US" dirty="0"/>
          </a:p>
        </p:txBody>
      </p:sp>
      <p:sp>
        <p:nvSpPr>
          <p:cNvPr id="3" name="Content Placeholder 2"/>
          <p:cNvSpPr>
            <a:spLocks noGrp="1"/>
          </p:cNvSpPr>
          <p:nvPr>
            <p:ph idx="1"/>
          </p:nvPr>
        </p:nvSpPr>
        <p:spPr>
          <a:xfrm>
            <a:off x="5410200" y="838200"/>
            <a:ext cx="3733800" cy="5562600"/>
          </a:xfrm>
        </p:spPr>
        <p:txBody>
          <a:bodyPr>
            <a:noAutofit/>
          </a:bodyPr>
          <a:lstStyle/>
          <a:p>
            <a:pPr marL="0" indent="0">
              <a:buNone/>
            </a:pPr>
            <a:r>
              <a:rPr lang="en-US" b="1" dirty="0" smtClean="0"/>
              <a:t>The Bran Castel</a:t>
            </a:r>
          </a:p>
          <a:p>
            <a:pPr marL="0" indent="0">
              <a:buNone/>
            </a:pPr>
            <a:r>
              <a:rPr lang="en-US" sz="2800" b="1" i="1" dirty="0" smtClean="0"/>
              <a:t>Bran Castle, situated near Bran, is a national monument and landmark in Romania.. Commonly known as "Dracula's Castle" , it is marketed as the home of the titular character in Bram Stoker's Dracula.</a:t>
            </a:r>
            <a:endParaRPr lang="en-US" sz="2800" b="1" i="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9742" y="1219199"/>
            <a:ext cx="5138057" cy="5486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137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Danube Delta</a:t>
            </a:r>
            <a:endParaRPr lang="en-US" dirty="0"/>
          </a:p>
        </p:txBody>
      </p:sp>
      <p:sp>
        <p:nvSpPr>
          <p:cNvPr id="3" name="Content Placeholder 2"/>
          <p:cNvSpPr>
            <a:spLocks noGrp="1"/>
          </p:cNvSpPr>
          <p:nvPr>
            <p:ph idx="1"/>
          </p:nvPr>
        </p:nvSpPr>
        <p:spPr>
          <a:xfrm>
            <a:off x="4724400" y="1600200"/>
            <a:ext cx="3962400" cy="4953000"/>
          </a:xfrm>
        </p:spPr>
        <p:txBody>
          <a:bodyPr>
            <a:normAutofit lnSpcReduction="10000"/>
          </a:bodyPr>
          <a:lstStyle/>
          <a:p>
            <a:pPr marL="0" indent="0">
              <a:buNone/>
            </a:pPr>
            <a:r>
              <a:rPr lang="en-US" b="1" i="1" dirty="0" smtClean="0"/>
              <a:t>The Danube Delta is EUROPE'S NEWEST LAND and one of the most impressive areas in Europe. Not only is it part of UNESCO World Heritage, since 1991, but the Danube Delta is </a:t>
            </a:r>
            <a:r>
              <a:rPr lang="ro-RO" b="1" i="1" dirty="0" err="1" smtClean="0"/>
              <a:t>also</a:t>
            </a:r>
            <a:r>
              <a:rPr lang="ro-RO" b="1" i="1" dirty="0" smtClean="0"/>
              <a:t> </a:t>
            </a:r>
            <a:r>
              <a:rPr lang="en-US" b="1" i="1" dirty="0" smtClean="0"/>
              <a:t>the best conserved of European Deltas.</a:t>
            </a:r>
          </a:p>
          <a:p>
            <a:pPr marL="0" indent="0">
              <a:buNone/>
            </a:pPr>
            <a:endParaRPr lang="en-US" b="1" i="1" dirty="0" smtClean="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295400"/>
            <a:ext cx="4648200"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0894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36175" y="533400"/>
            <a:ext cx="7024744" cy="1143000"/>
          </a:xfrm>
        </p:spPr>
        <p:txBody>
          <a:bodyPr>
            <a:normAutofit fontScale="90000"/>
          </a:bodyPr>
          <a:lstStyle/>
          <a:p>
            <a:r>
              <a:rPr lang="en-US" dirty="0" smtClean="0">
                <a:solidFill>
                  <a:srgbClr val="FF0000"/>
                </a:solidFill>
              </a:rPr>
              <a:t>Rom</a:t>
            </a:r>
            <a:r>
              <a:rPr lang="en-US" dirty="0" smtClean="0">
                <a:solidFill>
                  <a:srgbClr val="FFFF00"/>
                </a:solidFill>
              </a:rPr>
              <a:t>a</a:t>
            </a:r>
            <a:r>
              <a:rPr lang="en-US" dirty="0" smtClean="0">
                <a:solidFill>
                  <a:srgbClr val="0070C0"/>
                </a:solidFill>
              </a:rPr>
              <a:t>nia</a:t>
            </a:r>
            <a:br>
              <a:rPr lang="en-US" dirty="0" smtClean="0">
                <a:solidFill>
                  <a:srgbClr val="0070C0"/>
                </a:solidFill>
              </a:rPr>
            </a:br>
            <a:r>
              <a:rPr lang="en-US" dirty="0" smtClean="0">
                <a:solidFill>
                  <a:srgbClr val="0070C0"/>
                </a:solidFill>
              </a:rPr>
              <a:t>Moldova Region</a:t>
            </a:r>
            <a:endParaRPr lang="ro-RO" dirty="0"/>
          </a:p>
        </p:txBody>
      </p:sp>
      <p:pic>
        <p:nvPicPr>
          <p:cNvPr id="7" name="Substituent conținut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42988" y="2593917"/>
            <a:ext cx="6777037" cy="2633779"/>
          </a:xfrm>
        </p:spPr>
      </p:pic>
      <p:pic>
        <p:nvPicPr>
          <p:cNvPr id="5" name="Imagin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08104" y="1"/>
            <a:ext cx="2783972" cy="656692"/>
          </a:xfrm>
          <a:prstGeom prst="rect">
            <a:avLst/>
          </a:prstGeom>
        </p:spPr>
      </p:pic>
      <p:pic>
        <p:nvPicPr>
          <p:cNvPr id="1026" name="Picture 2" descr="C:\Users\Profesor\Desktop\poze proiect fizica\descărcare (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24128" y="812606"/>
            <a:ext cx="1663568" cy="1107029"/>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Profesor\Desktop\image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68344" y="836712"/>
            <a:ext cx="909638" cy="125253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Profesor\Desktop\1321118759_zona-moldovei-harta.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43608" y="1988003"/>
            <a:ext cx="6768752" cy="391286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in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 y="31922"/>
            <a:ext cx="2117579" cy="822960"/>
          </a:xfrm>
          <a:prstGeom prst="rect">
            <a:avLst/>
          </a:prstGeom>
        </p:spPr>
      </p:pic>
    </p:spTree>
    <p:extLst>
      <p:ext uri="{BB962C8B-B14F-4D97-AF65-F5344CB8AC3E}">
        <p14:creationId xmlns:p14="http://schemas.microsoft.com/office/powerpoint/2010/main" xmlns="" val="32100564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in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16749" y="355322"/>
            <a:ext cx="2355489" cy="2308567"/>
          </a:xfrm>
          <a:prstGeom prst="rect">
            <a:avLst/>
          </a:prstGeom>
          <a:ln>
            <a:noFill/>
          </a:ln>
          <a:effectLst>
            <a:softEdge rad="112500"/>
          </a:effectLst>
        </p:spPr>
      </p:pic>
      <p:sp>
        <p:nvSpPr>
          <p:cNvPr id="2" name="Titlu 1"/>
          <p:cNvSpPr>
            <a:spLocks noGrp="1"/>
          </p:cNvSpPr>
          <p:nvPr>
            <p:ph type="title"/>
          </p:nvPr>
        </p:nvSpPr>
        <p:spPr>
          <a:xfrm>
            <a:off x="467544" y="460573"/>
            <a:ext cx="2664296" cy="1189936"/>
          </a:xfrm>
        </p:spPr>
        <p:txBody>
          <a:bodyPr/>
          <a:lstStyle/>
          <a:p>
            <a:r>
              <a:rPr lang="en-US" dirty="0" smtClean="0"/>
              <a:t>GALATI</a:t>
            </a:r>
            <a:endParaRPr lang="ro-RO" dirty="0"/>
          </a:p>
        </p:txBody>
      </p:sp>
      <p:pic>
        <p:nvPicPr>
          <p:cNvPr id="9" name="Substituent conținut 8"/>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611560" y="1907805"/>
            <a:ext cx="1241517" cy="1512168"/>
          </a:xfrm>
        </p:spPr>
      </p:pic>
      <p:sp>
        <p:nvSpPr>
          <p:cNvPr id="5" name="Substituent text 4"/>
          <p:cNvSpPr>
            <a:spLocks noGrp="1"/>
          </p:cNvSpPr>
          <p:nvPr>
            <p:ph type="body" sz="quarter" idx="3"/>
          </p:nvPr>
        </p:nvSpPr>
        <p:spPr>
          <a:xfrm>
            <a:off x="3351350" y="2315004"/>
            <a:ext cx="4041775" cy="697770"/>
          </a:xfrm>
        </p:spPr>
        <p:txBody>
          <a:bodyPr/>
          <a:lstStyle/>
          <a:p>
            <a:r>
              <a:rPr lang="en-US" dirty="0" smtClean="0"/>
              <a:t>P</a:t>
            </a:r>
            <a:r>
              <a:rPr lang="ro-RO" dirty="0" err="1" smtClean="0"/>
              <a:t>anoramic</a:t>
            </a:r>
            <a:r>
              <a:rPr lang="ro-RO" dirty="0" smtClean="0"/>
              <a:t> </a:t>
            </a:r>
            <a:r>
              <a:rPr lang="ro-RO" dirty="0" err="1"/>
              <a:t>view</a:t>
            </a:r>
            <a:endParaRPr lang="ro-RO" dirty="0"/>
          </a:p>
        </p:txBody>
      </p:sp>
      <p:pic>
        <p:nvPicPr>
          <p:cNvPr id="10" name="Substituent conținut 9"/>
          <p:cNvPicPr>
            <a:picLocks noGrp="1" noChangeAspect="1"/>
          </p:cNvPicPr>
          <p:nvPr>
            <p:ph sz="quarter" idx="4"/>
          </p:nvPr>
        </p:nvPicPr>
        <p:blipFill>
          <a:blip r:embed="rId4" cstate="print">
            <a:extLst>
              <a:ext uri="{28A0092B-C50C-407E-A947-70E740481C1C}">
                <a14:useLocalDpi xmlns:a14="http://schemas.microsoft.com/office/drawing/2010/main" xmlns="" val="0"/>
              </a:ext>
            </a:extLst>
          </a:blip>
          <a:stretch>
            <a:fillRect/>
          </a:stretch>
        </p:blipFill>
        <p:spPr>
          <a:xfrm>
            <a:off x="4744683" y="2996952"/>
            <a:ext cx="3547393" cy="3328591"/>
          </a:xfrm>
        </p:spPr>
      </p:pic>
      <p:pic>
        <p:nvPicPr>
          <p:cNvPr id="8" name="Imagin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08104" y="1"/>
            <a:ext cx="2783972" cy="656692"/>
          </a:xfrm>
          <a:prstGeom prst="rect">
            <a:avLst/>
          </a:prstGeom>
        </p:spPr>
      </p:pic>
      <p:pic>
        <p:nvPicPr>
          <p:cNvPr id="14" name="Imagin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573043" y="762000"/>
            <a:ext cx="2990388" cy="1808259"/>
          </a:xfrm>
          <a:prstGeom prst="rect">
            <a:avLst/>
          </a:prstGeom>
        </p:spPr>
      </p:pic>
      <p:pic>
        <p:nvPicPr>
          <p:cNvPr id="15" name="Imagine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99592" y="4437112"/>
            <a:ext cx="2839579" cy="1888431"/>
          </a:xfrm>
          <a:prstGeom prst="rect">
            <a:avLst/>
          </a:prstGeom>
        </p:spPr>
      </p:pic>
      <p:sp>
        <p:nvSpPr>
          <p:cNvPr id="16" name="Substituent text 15"/>
          <p:cNvSpPr>
            <a:spLocks noGrp="1"/>
          </p:cNvSpPr>
          <p:nvPr>
            <p:ph type="body" idx="1"/>
          </p:nvPr>
        </p:nvSpPr>
        <p:spPr>
          <a:xfrm>
            <a:off x="790807" y="3761380"/>
            <a:ext cx="3057148" cy="639762"/>
          </a:xfrm>
        </p:spPr>
        <p:txBody>
          <a:bodyPr>
            <a:normAutofit fontScale="2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sz="11200" dirty="0" smtClean="0"/>
          </a:p>
          <a:p>
            <a:r>
              <a:rPr lang="en-US" sz="11200" dirty="0" smtClean="0"/>
              <a:t>‘”</a:t>
            </a:r>
            <a:r>
              <a:rPr lang="en-US" sz="11200" dirty="0" err="1" smtClean="0"/>
              <a:t>Dunarea</a:t>
            </a:r>
            <a:r>
              <a:rPr lang="en-US" sz="11200" dirty="0" smtClean="0"/>
              <a:t> de </a:t>
            </a:r>
            <a:r>
              <a:rPr lang="en-US" sz="11200" dirty="0" err="1" smtClean="0"/>
              <a:t>jos</a:t>
            </a:r>
            <a:r>
              <a:rPr lang="en-US" sz="11200" dirty="0" smtClean="0"/>
              <a:t>” University</a:t>
            </a:r>
            <a:endParaRPr lang="en-US" sz="11200" dirty="0"/>
          </a:p>
        </p:txBody>
      </p:sp>
      <p:pic>
        <p:nvPicPr>
          <p:cNvPr id="17" name="Imagine 1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684859" y="2971800"/>
            <a:ext cx="1019268" cy="3544615"/>
          </a:xfrm>
          <a:prstGeom prst="rect">
            <a:avLst/>
          </a:prstGeom>
        </p:spPr>
      </p:pic>
      <p:pic>
        <p:nvPicPr>
          <p:cNvPr id="3" name="Imagine 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890" y="49943"/>
            <a:ext cx="1882292" cy="731520"/>
          </a:xfrm>
          <a:prstGeom prst="rect">
            <a:avLst/>
          </a:prstGeom>
        </p:spPr>
      </p:pic>
    </p:spTree>
    <p:extLst>
      <p:ext uri="{BB962C8B-B14F-4D97-AF65-F5344CB8AC3E}">
        <p14:creationId xmlns:p14="http://schemas.microsoft.com/office/powerpoint/2010/main" xmlns="" val="421149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241" end="24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dirty="0" smtClean="0"/>
              <a:t>Our city…Galati</a:t>
            </a:r>
            <a:endParaRPr lang="en-US" dirty="0"/>
          </a:p>
        </p:txBody>
      </p:sp>
      <p:sp>
        <p:nvSpPr>
          <p:cNvPr id="3" name="Content Placeholder 2"/>
          <p:cNvSpPr>
            <a:spLocks noGrp="1"/>
          </p:cNvSpPr>
          <p:nvPr>
            <p:ph idx="1"/>
          </p:nvPr>
        </p:nvSpPr>
        <p:spPr>
          <a:xfrm>
            <a:off x="4876800" y="1143000"/>
            <a:ext cx="3810000" cy="5562600"/>
          </a:xfrm>
        </p:spPr>
        <p:txBody>
          <a:bodyPr>
            <a:normAutofit fontScale="85000" lnSpcReduction="10000"/>
          </a:bodyPr>
          <a:lstStyle/>
          <a:p>
            <a:r>
              <a:rPr lang="en-US" b="1" i="1" dirty="0" smtClean="0"/>
              <a:t>Galati is the capital and also the largest city of Galati county. It is one of the largest economic centers in Romania. Galati city has a history because it is charged and placed on the Danube, the most important artery of trade and European river, the Rhine-Main-Danube Canal. </a:t>
            </a:r>
            <a:endParaRPr lang="en-US" b="1" i="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914400"/>
            <a:ext cx="43434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3102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Attractions in Galati</a:t>
            </a:r>
            <a:endParaRPr lang="en-US" dirty="0"/>
          </a:p>
        </p:txBody>
      </p:sp>
      <p:sp>
        <p:nvSpPr>
          <p:cNvPr id="3" name="Content Placeholder 2"/>
          <p:cNvSpPr>
            <a:spLocks noGrp="1"/>
          </p:cNvSpPr>
          <p:nvPr>
            <p:ph idx="1"/>
          </p:nvPr>
        </p:nvSpPr>
        <p:spPr>
          <a:xfrm>
            <a:off x="4876800" y="1524000"/>
            <a:ext cx="4267200" cy="4525963"/>
          </a:xfrm>
        </p:spPr>
        <p:txBody>
          <a:bodyPr>
            <a:normAutofit fontScale="77500" lnSpcReduction="20000"/>
          </a:bodyPr>
          <a:lstStyle/>
          <a:p>
            <a:pPr marL="0" indent="0">
              <a:buNone/>
            </a:pPr>
            <a:r>
              <a:rPr lang="en-US" sz="3800" dirty="0" smtClean="0"/>
              <a:t>          </a:t>
            </a:r>
            <a:r>
              <a:rPr lang="en-US" sz="3800" b="1" dirty="0" smtClean="0"/>
              <a:t>The Botanical Garden</a:t>
            </a:r>
          </a:p>
          <a:p>
            <a:endParaRPr lang="en-US" b="1" i="1" dirty="0" smtClean="0"/>
          </a:p>
          <a:p>
            <a:r>
              <a:rPr lang="en-US" b="1" i="1" dirty="0" smtClean="0"/>
              <a:t>Included in the Museum of Natural Sciences, the Botanical Garden dominates the left bank of the Danube. Fitted with 2 greenhouses with exotic plants, a lake with water lilies,</a:t>
            </a:r>
            <a:r>
              <a:rPr lang="ro-RO" b="1" i="1" dirty="0" smtClean="0"/>
              <a:t> </a:t>
            </a:r>
            <a:r>
              <a:rPr lang="en-US" b="1" i="1" dirty="0" smtClean="0"/>
              <a:t>a Japanese garden  and a waterfall in miniature. </a:t>
            </a:r>
            <a:endParaRPr lang="en-US" b="1" i="1"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371601"/>
            <a:ext cx="47625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9585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484</Words>
  <Application>Microsoft Office PowerPoint</Application>
  <PresentationFormat>Presentazione su schermo (4:3)</PresentationFormat>
  <Paragraphs>278</Paragraphs>
  <Slides>12</Slides>
  <Notes>0</Notes>
  <HiddenSlides>0</HiddenSlides>
  <MMClips>0</MMClips>
  <ScaleCrop>false</ScaleCrop>
  <HeadingPairs>
    <vt:vector size="4" baseType="variant">
      <vt:variant>
        <vt:lpstr>Tema</vt:lpstr>
      </vt:variant>
      <vt:variant>
        <vt:i4>12</vt:i4>
      </vt:variant>
      <vt:variant>
        <vt:lpstr>Titoli diapositive</vt:lpstr>
      </vt:variant>
      <vt:variant>
        <vt:i4>12</vt:i4>
      </vt:variant>
    </vt:vector>
  </HeadingPairs>
  <TitlesOfParts>
    <vt:vector size="24"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Diapositiva 1</vt:lpstr>
      <vt:lpstr>E U R O P E  </vt:lpstr>
      <vt:lpstr>My country Romania</vt:lpstr>
      <vt:lpstr>The main attractions of Romania</vt:lpstr>
      <vt:lpstr>The Danube Delta</vt:lpstr>
      <vt:lpstr>Romania Moldova Region</vt:lpstr>
      <vt:lpstr>GALATI</vt:lpstr>
      <vt:lpstr>Our city…Galati</vt:lpstr>
      <vt:lpstr>Attractions in Galati</vt:lpstr>
      <vt:lpstr>Galati TV tower</vt:lpstr>
      <vt:lpstr>Our school</vt:lpstr>
      <vt:lpstr>The End Thank you for your attention and I hope you have enjoyed the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n7110</dc:creator>
  <cp:lastModifiedBy>IIS ENZO FERRARI</cp:lastModifiedBy>
  <cp:revision>1</cp:revision>
  <dcterms:created xsi:type="dcterms:W3CDTF">2006-08-16T00:00:00Z</dcterms:created>
  <dcterms:modified xsi:type="dcterms:W3CDTF">2015-01-23T08:35:29Z</dcterms:modified>
</cp:coreProperties>
</file>