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Default Extension="wmv" ContentType="video/x-ms-wmv"/>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sldIdLst>
    <p:sldId id="256" r:id="rId3"/>
    <p:sldId id="266" r:id="rId4"/>
    <p:sldId id="272" r:id="rId5"/>
    <p:sldId id="273" r:id="rId6"/>
    <p:sldId id="271" r:id="rId7"/>
    <p:sldId id="257" r:id="rId8"/>
    <p:sldId id="270" r:id="rId9"/>
    <p:sldId id="267" r:id="rId10"/>
    <p:sldId id="269" r:id="rId11"/>
    <p:sldId id="268" r:id="rId12"/>
    <p:sldId id="274" r:id="rId13"/>
    <p:sldId id="258" r:id="rId14"/>
    <p:sldId id="275" r:id="rId15"/>
    <p:sldId id="276" r:id="rId16"/>
    <p:sldId id="277" r:id="rId17"/>
    <p:sldId id="280" r:id="rId18"/>
    <p:sldId id="285" r:id="rId19"/>
    <p:sldId id="278" r:id="rId20"/>
    <p:sldId id="279" r:id="rId21"/>
    <p:sldId id="286" r:id="rId22"/>
    <p:sldId id="287" r:id="rId23"/>
    <p:sldId id="288" r:id="rId24"/>
    <p:sldId id="289" r:id="rId25"/>
    <p:sldId id="290" r:id="rId26"/>
    <p:sldId id="292" r:id="rId27"/>
    <p:sldId id="293" r:id="rId28"/>
    <p:sldId id="291" r:id="rId29"/>
    <p:sldId id="294" r:id="rId30"/>
    <p:sldId id="295" r:id="rId31"/>
    <p:sldId id="29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srgbClr val="FF0000"/>
    </p:penClr>
  </p:showPr>
  <p:clrMru>
    <a:srgbClr val="2F243C"/>
    <a:srgbClr val="16111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709" autoAdjust="0"/>
  </p:normalViewPr>
  <p:slideViewPr>
    <p:cSldViewPr showGuides="1">
      <p:cViewPr varScale="1">
        <p:scale>
          <a:sx n="70" d="100"/>
          <a:sy n="70" d="100"/>
        </p:scale>
        <p:origin x="-126" y="-102"/>
      </p:cViewPr>
      <p:guideLst>
        <p:guide orient="horz" pos="2160"/>
        <p:guide pos="2880"/>
        <p:guide pos="144"/>
        <p:guide pos="5616"/>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microsoft.com/office/2007/relationships/media" Target="../media/media1.wmv"/><Relationship Id="rId2" Type="http://schemas.openxmlformats.org/officeDocument/2006/relationships/slideMaster" Target="../slideMasters/slideMaster1.xml"/><Relationship Id="rId1" Type="http://schemas.openxmlformats.org/officeDocument/2006/relationships/video" Target="../media/media1.wmv"/><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7" name="Clouds fly trough rain,loop.wmv">
            <a:hlinkClick r:id="" action="ppaction://media"/>
          </p:cNvPr>
          <p:cNvPicPr>
            <a:picLocks noChangeAspect="1"/>
          </p:cNvPicPr>
          <p:nvPr>
            <a:videoFile r:link="rId1"/>
            <p:extLst>
              <p:ext uri="{DAA4B4D4-6D71-4841-9C94-3DE7FCFB9230}">
                <p14:media xmlns:p14="http://schemas.microsoft.com/office/powerpoint/2010/main" xmlns="" r:embed="rId3"/>
              </p:ext>
            </p:extLst>
          </p:nvPr>
        </p:nvPicPr>
        <p:blipFill rotWithShape="1">
          <a:blip r:embed="rId4" cstate="print"/>
          <a:srcRect t="21250"/>
          <a:stretch/>
        </p:blipFill>
        <p:spPr>
          <a:xfrm>
            <a:off x="0" y="0"/>
            <a:ext cx="9144000" cy="4800600"/>
          </a:xfrm>
          <a:prstGeom prst="rect">
            <a:avLst/>
          </a:prstGeom>
        </p:spPr>
      </p:pic>
      <p:pic>
        <p:nvPicPr>
          <p:cNvPr id="8" name="Picture 7"/>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9" name="Picture 8"/>
          <p:cNvPicPr>
            <a:picLocks noChangeAspect="1"/>
          </p:cNvPicPr>
          <p:nvPr userDrawn="1"/>
        </p:nvPicPr>
        <p:blipFill rotWithShape="1">
          <a:blip r:embed="rId6" cstate="print">
            <a:extLst>
              <a:ext uri="{28A0092B-C50C-407E-A947-70E740481C1C}">
                <a14:useLocalDpi xmlns:a14="http://schemas.microsoft.com/office/drawing/2010/main" xmlns="" val="0"/>
              </a:ext>
            </a:extLst>
          </a:blip>
          <a:srcRect r="5475"/>
          <a:stretch/>
        </p:blipFill>
        <p:spPr>
          <a:xfrm>
            <a:off x="2565709" y="685800"/>
            <a:ext cx="6578291" cy="5562600"/>
          </a:xfrm>
          <a:prstGeom prst="rect">
            <a:avLst/>
          </a:prstGeom>
        </p:spPr>
      </p:pic>
      <p:sp>
        <p:nvSpPr>
          <p:cNvPr id="2" name="Title 1"/>
          <p:cNvSpPr>
            <a:spLocks noGrp="1"/>
          </p:cNvSpPr>
          <p:nvPr>
            <p:ph type="ctrTitle"/>
          </p:nvPr>
        </p:nvSpPr>
        <p:spPr>
          <a:xfrm>
            <a:off x="228600" y="381000"/>
            <a:ext cx="8686800" cy="1470025"/>
          </a:xfrm>
        </p:spPr>
        <p:txBody>
          <a:bodyPr/>
          <a:lstStyle>
            <a:lvl1pPr algn="l">
              <a:defRPr b="1">
                <a:solidFill>
                  <a:schemeClr val="tx1"/>
                </a:solidFill>
                <a:effectLst>
                  <a:reflection blurRad="6350" stA="55000" endA="300" endPos="45500" dir="5400000" sy="-100000" algn="bl" rotWithShape="0"/>
                </a:effectLst>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228600" y="3657600"/>
            <a:ext cx="3886200" cy="2133600"/>
          </a:xfrm>
        </p:spPr>
        <p:txBody>
          <a:bodyPr/>
          <a:lstStyle>
            <a:lvl1pPr marL="0" indent="0" algn="l">
              <a:buNone/>
              <a:defRPr>
                <a:solidFill>
                  <a:schemeClr val="bg1"/>
                </a:solidFill>
                <a:effectLst>
                  <a:reflection blurRad="6350" stA="55000" endA="300" endPos="45500" dir="5400000" sy="-100000" algn="bl" rotWithShape="0"/>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AEB2E481-4B2C-4238-8820-09C414DC9357}" type="datetimeFigureOut">
              <a:rPr lang="en-US" smtClean="0"/>
              <a:pPr/>
              <a:t>11/10/2013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F24E5-66D3-4A11-AD57-BF107E63688D}" type="slidenum">
              <a:rPr lang="en-US" smtClean="0"/>
              <a:pPr/>
              <a:t>‹N›</a:t>
            </a:fld>
            <a:endParaRPr lang="en-US"/>
          </a:p>
        </p:txBody>
      </p:sp>
    </p:spTree>
    <p:extLst>
      <p:ext uri="{BB962C8B-B14F-4D97-AF65-F5344CB8AC3E}">
        <p14:creationId xmlns:p14="http://schemas.microsoft.com/office/powerpoint/2010/main" xmlns="" val="39777198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47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a:xfrm>
            <a:off x="228600" y="2133600"/>
            <a:ext cx="8686800" cy="41910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AEB2E481-4B2C-4238-8820-09C414DC9357}" type="datetimeFigureOut">
              <a:rPr lang="en-US" smtClean="0"/>
              <a:pPr/>
              <a:t>11/10/2013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F24E5-66D3-4A11-AD57-BF107E63688D}" type="slidenum">
              <a:rPr lang="en-US" smtClean="0"/>
              <a:pPr/>
              <a:t>‹N›</a:t>
            </a:fld>
            <a:endParaRPr lang="en-US"/>
          </a:p>
        </p:txBody>
      </p:sp>
    </p:spTree>
    <p:extLst>
      <p:ext uri="{BB962C8B-B14F-4D97-AF65-F5344CB8AC3E}">
        <p14:creationId xmlns:p14="http://schemas.microsoft.com/office/powerpoint/2010/main" xmlns="" val="1309688156"/>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2165874"/>
            <a:ext cx="1905000" cy="4191000"/>
          </a:xfrm>
        </p:spPr>
        <p:txBody>
          <a:bodyPr vert="eaVert"/>
          <a:lstStyle>
            <a:lvl1pPr>
              <a:defRPr>
                <a:solidFill>
                  <a:schemeClr val="bg1"/>
                </a:solidFill>
              </a:defRPr>
            </a:lvl1pPr>
          </a:lstStyle>
          <a:p>
            <a:r>
              <a:rPr lang="it-IT" smtClean="0"/>
              <a:t>Fare clic per modificare lo stile del titolo</a:t>
            </a:r>
            <a:endParaRPr lang="en-US"/>
          </a:p>
        </p:txBody>
      </p:sp>
      <p:sp>
        <p:nvSpPr>
          <p:cNvPr id="3" name="Vertical Text Placeholder 2"/>
          <p:cNvSpPr>
            <a:spLocks noGrp="1"/>
          </p:cNvSpPr>
          <p:nvPr>
            <p:ph type="body" orient="vert" idx="1"/>
          </p:nvPr>
        </p:nvSpPr>
        <p:spPr>
          <a:xfrm>
            <a:off x="228600" y="1752600"/>
            <a:ext cx="6629400" cy="4590936"/>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AEB2E481-4B2C-4238-8820-09C414DC9357}" type="datetimeFigureOut">
              <a:rPr lang="en-US" smtClean="0"/>
              <a:pPr/>
              <a:t>11/10/2013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F24E5-66D3-4A11-AD57-BF107E63688D}" type="slidenum">
              <a:rPr lang="en-US" smtClean="0"/>
              <a:pPr/>
              <a:t>‹N›</a:t>
            </a:fld>
            <a:endParaRPr lang="en-US"/>
          </a:p>
        </p:txBody>
      </p:sp>
    </p:spTree>
    <p:extLst>
      <p:ext uri="{BB962C8B-B14F-4D97-AF65-F5344CB8AC3E}">
        <p14:creationId xmlns:p14="http://schemas.microsoft.com/office/powerpoint/2010/main" xmlns="" val="1132737345"/>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AEB2E481-4B2C-4238-8820-09C414DC9357}" type="datetimeFigureOut">
              <a:rPr lang="en-US" smtClean="0"/>
              <a:pPr/>
              <a:t>11/10/2013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F24E5-66D3-4A11-AD57-BF107E63688D}" type="slidenum">
              <a:rPr lang="en-US" smtClean="0"/>
              <a:pPr/>
              <a:t>‹N›</a:t>
            </a:fld>
            <a:endParaRPr lang="en-US"/>
          </a:p>
        </p:txBody>
      </p:sp>
    </p:spTree>
    <p:extLst>
      <p:ext uri="{BB962C8B-B14F-4D97-AF65-F5344CB8AC3E}">
        <p14:creationId xmlns:p14="http://schemas.microsoft.com/office/powerpoint/2010/main" xmlns="" val="3746404556"/>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722313" y="4124325"/>
            <a:ext cx="7772400" cy="1362075"/>
          </a:xfrm>
        </p:spPr>
        <p:txBody>
          <a:bodyPr anchor="t"/>
          <a:lstStyle>
            <a:lvl1pPr algn="l">
              <a:defRPr sz="4000" b="1" cap="all">
                <a:solidFill>
                  <a:schemeClr val="bg1"/>
                </a:solidFill>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722313" y="2624138"/>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AEB2E481-4B2C-4238-8820-09C414DC9357}" type="datetimeFigureOut">
              <a:rPr lang="en-US" smtClean="0"/>
              <a:pPr/>
              <a:t>11/10/2013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F24E5-66D3-4A11-AD57-BF107E63688D}" type="slidenum">
              <a:rPr lang="en-US" smtClean="0"/>
              <a:pPr/>
              <a:t>‹N›</a:t>
            </a:fld>
            <a:endParaRPr lang="en-US"/>
          </a:p>
        </p:txBody>
      </p:sp>
    </p:spTree>
    <p:extLst>
      <p:ext uri="{BB962C8B-B14F-4D97-AF65-F5344CB8AC3E}">
        <p14:creationId xmlns:p14="http://schemas.microsoft.com/office/powerpoint/2010/main" xmlns="" val="4179563564"/>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sz="half" idx="1"/>
          </p:nvPr>
        </p:nvSpPr>
        <p:spPr>
          <a:xfrm>
            <a:off x="228600" y="2057400"/>
            <a:ext cx="42672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648200" y="2057400"/>
            <a:ext cx="42672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AEB2E481-4B2C-4238-8820-09C414DC9357}" type="datetimeFigureOut">
              <a:rPr lang="en-US" smtClean="0"/>
              <a:pPr/>
              <a:t>11/10/2013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BF24E5-66D3-4A11-AD57-BF107E63688D}" type="slidenum">
              <a:rPr lang="en-US" smtClean="0"/>
              <a:pPr/>
              <a:t>‹N›</a:t>
            </a:fld>
            <a:endParaRPr lang="en-US"/>
          </a:p>
        </p:txBody>
      </p:sp>
    </p:spTree>
    <p:extLst>
      <p:ext uri="{BB962C8B-B14F-4D97-AF65-F5344CB8AC3E}">
        <p14:creationId xmlns:p14="http://schemas.microsoft.com/office/powerpoint/2010/main" xmlns="" val="190624444"/>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Text Placeholder 2"/>
          <p:cNvSpPr>
            <a:spLocks noGrp="1"/>
          </p:cNvSpPr>
          <p:nvPr>
            <p:ph type="body" idx="1"/>
          </p:nvPr>
        </p:nvSpPr>
        <p:spPr>
          <a:xfrm>
            <a:off x="228600" y="1885950"/>
            <a:ext cx="42687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228600" y="2525712"/>
            <a:ext cx="4268788" cy="37988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Text Placeholder 4"/>
          <p:cNvSpPr>
            <a:spLocks noGrp="1"/>
          </p:cNvSpPr>
          <p:nvPr>
            <p:ph type="body" sz="quarter" idx="3"/>
          </p:nvPr>
        </p:nvSpPr>
        <p:spPr>
          <a:xfrm>
            <a:off x="4645025" y="1885950"/>
            <a:ext cx="42703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645025" y="2525712"/>
            <a:ext cx="4270375" cy="37988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Date Placeholder 6"/>
          <p:cNvSpPr>
            <a:spLocks noGrp="1"/>
          </p:cNvSpPr>
          <p:nvPr>
            <p:ph type="dt" sz="half" idx="10"/>
          </p:nvPr>
        </p:nvSpPr>
        <p:spPr/>
        <p:txBody>
          <a:bodyPr/>
          <a:lstStyle/>
          <a:p>
            <a:fld id="{AEB2E481-4B2C-4238-8820-09C414DC9357}" type="datetimeFigureOut">
              <a:rPr lang="en-US" smtClean="0"/>
              <a:pPr/>
              <a:t>11/10/2013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BF24E5-66D3-4A11-AD57-BF107E63688D}" type="slidenum">
              <a:rPr lang="en-US" smtClean="0"/>
              <a:pPr/>
              <a:t>‹N›</a:t>
            </a:fld>
            <a:endParaRPr lang="en-US"/>
          </a:p>
        </p:txBody>
      </p:sp>
    </p:spTree>
    <p:extLst>
      <p:ext uri="{BB962C8B-B14F-4D97-AF65-F5344CB8AC3E}">
        <p14:creationId xmlns:p14="http://schemas.microsoft.com/office/powerpoint/2010/main" xmlns="" val="1331762355"/>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Date Placeholder 2"/>
          <p:cNvSpPr>
            <a:spLocks noGrp="1"/>
          </p:cNvSpPr>
          <p:nvPr>
            <p:ph type="dt" sz="half" idx="10"/>
          </p:nvPr>
        </p:nvSpPr>
        <p:spPr/>
        <p:txBody>
          <a:bodyPr/>
          <a:lstStyle/>
          <a:p>
            <a:fld id="{AEB2E481-4B2C-4238-8820-09C414DC9357}" type="datetimeFigureOut">
              <a:rPr lang="en-US" smtClean="0"/>
              <a:pPr/>
              <a:t>11/10/2013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BF24E5-66D3-4A11-AD57-BF107E63688D}" type="slidenum">
              <a:rPr lang="en-US" smtClean="0"/>
              <a:pPr/>
              <a:t>‹N›</a:t>
            </a:fld>
            <a:endParaRPr lang="en-US"/>
          </a:p>
        </p:txBody>
      </p:sp>
    </p:spTree>
    <p:extLst>
      <p:ext uri="{BB962C8B-B14F-4D97-AF65-F5344CB8AC3E}">
        <p14:creationId xmlns:p14="http://schemas.microsoft.com/office/powerpoint/2010/main" xmlns="" val="1214880169"/>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B2E481-4B2C-4238-8820-09C414DC9357}" type="datetimeFigureOut">
              <a:rPr lang="en-US" smtClean="0"/>
              <a:pPr/>
              <a:t>11/10/2013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BF24E5-66D3-4A11-AD57-BF107E63688D}" type="slidenum">
              <a:rPr lang="en-US" smtClean="0"/>
              <a:pPr/>
              <a:t>‹N›</a:t>
            </a:fld>
            <a:endParaRPr lang="en-US"/>
          </a:p>
        </p:txBody>
      </p:sp>
    </p:spTree>
    <p:extLst>
      <p:ext uri="{BB962C8B-B14F-4D97-AF65-F5344CB8AC3E}">
        <p14:creationId xmlns:p14="http://schemas.microsoft.com/office/powerpoint/2010/main" xmlns="" val="1573117078"/>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28600" y="1981200"/>
            <a:ext cx="3236913" cy="1162050"/>
          </a:xfrm>
        </p:spPr>
        <p:txBody>
          <a:bodyPr anchor="b"/>
          <a:lstStyle>
            <a:lvl1pPr algn="l">
              <a:defRPr sz="2000" b="1">
                <a:solidFill>
                  <a:schemeClr val="bg1"/>
                </a:solidFill>
              </a:defRPr>
            </a:lvl1pPr>
          </a:lstStyle>
          <a:p>
            <a:r>
              <a:rPr lang="it-IT" smtClean="0"/>
              <a:t>Fare clic per modificare lo stile del titolo</a:t>
            </a:r>
            <a:endParaRPr lang="en-US" dirty="0"/>
          </a:p>
        </p:txBody>
      </p:sp>
      <p:sp>
        <p:nvSpPr>
          <p:cNvPr id="3" name="Content Placeholder 2"/>
          <p:cNvSpPr>
            <a:spLocks noGrp="1"/>
          </p:cNvSpPr>
          <p:nvPr>
            <p:ph idx="1"/>
          </p:nvPr>
        </p:nvSpPr>
        <p:spPr>
          <a:xfrm>
            <a:off x="3575050" y="1981200"/>
            <a:ext cx="5340350" cy="4343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228600" y="3143251"/>
            <a:ext cx="3236913" cy="3181350"/>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AEB2E481-4B2C-4238-8820-09C414DC9357}" type="datetimeFigureOut">
              <a:rPr lang="en-US" smtClean="0"/>
              <a:pPr/>
              <a:t>11/10/2013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BF24E5-66D3-4A11-AD57-BF107E63688D}" type="slidenum">
              <a:rPr lang="en-US" smtClean="0"/>
              <a:pPr/>
              <a:t>‹N›</a:t>
            </a:fld>
            <a:endParaRPr lang="en-US"/>
          </a:p>
        </p:txBody>
      </p:sp>
    </p:spTree>
    <p:extLst>
      <p:ext uri="{BB962C8B-B14F-4D97-AF65-F5344CB8AC3E}">
        <p14:creationId xmlns:p14="http://schemas.microsoft.com/office/powerpoint/2010/main" xmlns="" val="531574575"/>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90600" y="4645025"/>
            <a:ext cx="5486400" cy="566738"/>
          </a:xfrm>
        </p:spPr>
        <p:txBody>
          <a:bodyPr anchor="b"/>
          <a:lstStyle>
            <a:lvl1pPr algn="l">
              <a:defRPr sz="2000" b="1">
                <a:solidFill>
                  <a:schemeClr val="bg1"/>
                </a:solidFill>
              </a:defRPr>
            </a:lvl1pPr>
          </a:lstStyle>
          <a:p>
            <a:r>
              <a:rPr lang="it-IT" smtClean="0"/>
              <a:t>Fare clic per modificare lo stile del titolo</a:t>
            </a:r>
            <a:endParaRPr lang="en-US"/>
          </a:p>
        </p:txBody>
      </p:sp>
      <p:sp>
        <p:nvSpPr>
          <p:cNvPr id="3" name="Picture Placeholder 2"/>
          <p:cNvSpPr>
            <a:spLocks noGrp="1"/>
          </p:cNvSpPr>
          <p:nvPr>
            <p:ph type="pic" idx="1"/>
          </p:nvPr>
        </p:nvSpPr>
        <p:spPr>
          <a:xfrm>
            <a:off x="990600" y="457200"/>
            <a:ext cx="5486400" cy="4114800"/>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a:p>
        </p:txBody>
      </p:sp>
      <p:sp>
        <p:nvSpPr>
          <p:cNvPr id="4" name="Text Placeholder 3"/>
          <p:cNvSpPr>
            <a:spLocks noGrp="1"/>
          </p:cNvSpPr>
          <p:nvPr>
            <p:ph type="body" sz="half" idx="2"/>
          </p:nvPr>
        </p:nvSpPr>
        <p:spPr>
          <a:xfrm>
            <a:off x="990600" y="5211763"/>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AEB2E481-4B2C-4238-8820-09C414DC9357}" type="datetimeFigureOut">
              <a:rPr lang="en-US" smtClean="0"/>
              <a:pPr/>
              <a:t>11/10/2013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BF24E5-66D3-4A11-AD57-BF107E63688D}" type="slidenum">
              <a:rPr lang="en-US" smtClean="0"/>
              <a:pPr/>
              <a:t>‹N›</a:t>
            </a:fld>
            <a:endParaRPr lang="en-US"/>
          </a:p>
        </p:txBody>
      </p:sp>
    </p:spTree>
    <p:extLst>
      <p:ext uri="{BB962C8B-B14F-4D97-AF65-F5344CB8AC3E}">
        <p14:creationId xmlns:p14="http://schemas.microsoft.com/office/powerpoint/2010/main" xmlns="" val="17136160"/>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ideo" Target="../media/media1.wm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media" Target="../media/media1.wm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Clouds fly trough rain,loop.wmv">
            <a:hlinkClick r:id="" action="ppaction://media"/>
          </p:cNvPr>
          <p:cNvPicPr>
            <a:picLocks noChangeAspect="1"/>
          </p:cNvPicPr>
          <p:nvPr>
            <a:videoFile r:link="rId13"/>
            <p:extLst>
              <p:ext uri="{DAA4B4D4-6D71-4841-9C94-3DE7FCFB9230}">
                <p14:media xmlns:p14="http://schemas.microsoft.com/office/powerpoint/2010/main" xmlns="" r:embed="rId14"/>
              </p:ext>
            </p:extLst>
          </p:nvPr>
        </p:nvPicPr>
        <p:blipFill rotWithShape="1">
          <a:blip r:embed="rId15" cstate="print"/>
          <a:srcRect t="21250"/>
          <a:stretch/>
        </p:blipFill>
        <p:spPr>
          <a:xfrm>
            <a:off x="0" y="0"/>
            <a:ext cx="9144000" cy="4800600"/>
          </a:xfrm>
          <a:prstGeom prst="rect">
            <a:avLst/>
          </a:prstGeom>
        </p:spPr>
      </p:pic>
      <p:pic>
        <p:nvPicPr>
          <p:cNvPr id="8" name="Picture 7"/>
          <p:cNvPicPr>
            <a:picLocks noChangeAspect="1"/>
          </p:cNvPicPr>
          <p:nvPr/>
        </p:nvPicPr>
        <p:blipFill>
          <a:blip r:embed="rId16"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4" name="Date Placeholder 3"/>
          <p:cNvSpPr>
            <a:spLocks noGrp="1"/>
          </p:cNvSpPr>
          <p:nvPr>
            <p:ph type="dt" sz="half" idx="2"/>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B2E481-4B2C-4238-8820-09C414DC9357}" type="datetimeFigureOut">
              <a:rPr lang="en-US" smtClean="0"/>
              <a:pPr/>
              <a:t>11/10/2013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754009"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BF24E5-66D3-4A11-AD57-BF107E63688D}" type="slidenum">
              <a:rPr lang="en-US" smtClean="0"/>
              <a:pPr/>
              <a:t>‹N›</a:t>
            </a:fld>
            <a:endParaRPr lang="en-US"/>
          </a:p>
        </p:txBody>
      </p:sp>
      <p:pic>
        <p:nvPicPr>
          <p:cNvPr id="9" name="Picture 8"/>
          <p:cNvPicPr>
            <a:picLocks noChangeAspect="1"/>
          </p:cNvPicPr>
          <p:nvPr/>
        </p:nvPicPr>
        <p:blipFill rotWithShape="1">
          <a:blip r:embed="rId17" cstate="print">
            <a:extLst>
              <a:ext uri="{28A0092B-C50C-407E-A947-70E740481C1C}">
                <a14:useLocalDpi xmlns:a14="http://schemas.microsoft.com/office/drawing/2010/main" xmlns="" val="0"/>
              </a:ext>
            </a:extLst>
          </a:blip>
          <a:srcRect t="7310" r="13139"/>
          <a:stretch/>
        </p:blipFill>
        <p:spPr>
          <a:xfrm>
            <a:off x="6553200" y="0"/>
            <a:ext cx="2590800" cy="2209800"/>
          </a:xfrm>
          <a:prstGeom prst="rect">
            <a:avLst/>
          </a:prstGeom>
        </p:spPr>
      </p:pic>
      <p:sp>
        <p:nvSpPr>
          <p:cNvPr id="2" name="Title Placeholder 1"/>
          <p:cNvSpPr>
            <a:spLocks noGrp="1"/>
          </p:cNvSpPr>
          <p:nvPr>
            <p:ph type="title"/>
          </p:nvPr>
        </p:nvSpPr>
        <p:spPr>
          <a:xfrm>
            <a:off x="228600" y="64548"/>
            <a:ext cx="7010400" cy="1154652"/>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228600" y="1752600"/>
            <a:ext cx="8686800" cy="45720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extLst>
      <p:ext uri="{BB962C8B-B14F-4D97-AF65-F5344CB8AC3E}">
        <p14:creationId xmlns:p14="http://schemas.microsoft.com/office/powerpoint/2010/main" xmlns="" val="832871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47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repeatCount="indefinite" fill="hold" display="0">
                  <p:stCondLst>
                    <p:cond delay="indefinite"/>
                  </p:stCondLst>
                </p:cTn>
                <p:tgtEl>
                  <p:spTgt spid="7"/>
                </p:tgtEl>
              </p:cMediaNode>
            </p:video>
          </p:childTnLst>
        </p:cTn>
      </p:par>
    </p:tnLst>
  </p:timing>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Scholastic failure</a:t>
            </a:r>
            <a:endParaRPr lang="en-US" dirty="0"/>
          </a:p>
        </p:txBody>
      </p:sp>
      <p:sp>
        <p:nvSpPr>
          <p:cNvPr id="3" name="Subtitle 2"/>
          <p:cNvSpPr>
            <a:spLocks noGrp="1"/>
          </p:cNvSpPr>
          <p:nvPr>
            <p:ph type="subTitle" idx="1"/>
          </p:nvPr>
        </p:nvSpPr>
        <p:spPr>
          <a:xfrm>
            <a:off x="251520" y="4005064"/>
            <a:ext cx="3886200" cy="2133600"/>
          </a:xfrm>
        </p:spPr>
        <p:txBody>
          <a:bodyPr/>
          <a:lstStyle/>
          <a:p>
            <a:r>
              <a:rPr lang="en-US" dirty="0" smtClean="0"/>
              <a:t>Is not a problem of bad marks in relevant matters</a:t>
            </a:r>
            <a:endParaRPr lang="en-US" dirty="0"/>
          </a:p>
        </p:txBody>
      </p:sp>
      <p:pic>
        <p:nvPicPr>
          <p:cNvPr id="5" name="Immagine 4" descr="logo su A4.jpg"/>
          <p:cNvPicPr>
            <a:picLocks noChangeAspect="1"/>
          </p:cNvPicPr>
          <p:nvPr/>
        </p:nvPicPr>
        <p:blipFill>
          <a:blip r:embed="rId2" cstate="print"/>
          <a:stretch>
            <a:fillRect/>
          </a:stretch>
        </p:blipFill>
        <p:spPr>
          <a:xfrm>
            <a:off x="7164288" y="404664"/>
            <a:ext cx="1750035" cy="1237319"/>
          </a:xfrm>
          <a:prstGeom prst="rect">
            <a:avLst/>
          </a:prstGeom>
          <a:scene3d>
            <a:camera prst="perspectiveContrastingLeftFacing"/>
            <a:lightRig rig="threePt" dir="t"/>
          </a:scene3d>
        </p:spPr>
      </p:pic>
      <p:sp>
        <p:nvSpPr>
          <p:cNvPr id="6" name="CasellaDiTesto 5"/>
          <p:cNvSpPr txBox="1"/>
          <p:nvPr/>
        </p:nvSpPr>
        <p:spPr>
          <a:xfrm>
            <a:off x="5940152" y="6237312"/>
            <a:ext cx="3024336" cy="369332"/>
          </a:xfrm>
          <a:prstGeom prst="rect">
            <a:avLst/>
          </a:prstGeom>
          <a:noFill/>
        </p:spPr>
        <p:txBody>
          <a:bodyPr wrap="square" rtlCol="0">
            <a:spAutoFit/>
          </a:bodyPr>
          <a:lstStyle/>
          <a:p>
            <a:r>
              <a:rPr lang="it-IT" dirty="0" err="1" smtClean="0">
                <a:solidFill>
                  <a:schemeClr val="bg1"/>
                </a:solidFill>
              </a:rPr>
              <a:t>by</a:t>
            </a:r>
            <a:r>
              <a:rPr lang="it-IT" dirty="0" smtClean="0">
                <a:solidFill>
                  <a:schemeClr val="bg1"/>
                </a:solidFill>
              </a:rPr>
              <a:t>  </a:t>
            </a:r>
            <a:r>
              <a:rPr lang="it-IT" dirty="0" err="1" smtClean="0">
                <a:solidFill>
                  <a:schemeClr val="bg1"/>
                </a:solidFill>
              </a:rPr>
              <a:t>Headmaster</a:t>
            </a:r>
            <a:r>
              <a:rPr lang="it-IT" dirty="0" smtClean="0">
                <a:solidFill>
                  <a:schemeClr val="bg1"/>
                </a:solidFill>
              </a:rPr>
              <a:t>  G. Pecoraro</a:t>
            </a:r>
            <a:endParaRPr lang="it-IT" dirty="0">
              <a:solidFill>
                <a:schemeClr val="bg1"/>
              </a:solidFill>
            </a:endParaRPr>
          </a:p>
        </p:txBody>
      </p:sp>
    </p:spTree>
    <p:extLst>
      <p:ext uri="{BB962C8B-B14F-4D97-AF65-F5344CB8AC3E}">
        <p14:creationId xmlns:p14="http://schemas.microsoft.com/office/powerpoint/2010/main" xmlns="" val="111758393"/>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Scholastic failure</a:t>
            </a:r>
            <a:endParaRPr lang="en-US" dirty="0"/>
          </a:p>
        </p:txBody>
      </p:sp>
      <p:sp>
        <p:nvSpPr>
          <p:cNvPr id="3" name="Content Placeholder 2"/>
          <p:cNvSpPr>
            <a:spLocks noGrp="1"/>
          </p:cNvSpPr>
          <p:nvPr>
            <p:ph idx="1"/>
          </p:nvPr>
        </p:nvSpPr>
        <p:spPr>
          <a:xfrm>
            <a:off x="228600" y="2132856"/>
            <a:ext cx="8735888" cy="4464496"/>
          </a:xfrm>
        </p:spPr>
        <p:txBody>
          <a:bodyPr>
            <a:normAutofit lnSpcReduction="10000"/>
          </a:bodyPr>
          <a:lstStyle/>
          <a:p>
            <a:pPr algn="just"/>
            <a:r>
              <a:rPr lang="en-US" sz="4800" dirty="0" smtClean="0"/>
              <a:t>The great number of scholastic failures  usually seem to come from individual, cultural, economic and social shortages of  the young people’s socio-familiar  environment.</a:t>
            </a:r>
            <a:endParaRPr lang="it-IT" sz="4800" dirty="0"/>
          </a:p>
        </p:txBody>
      </p:sp>
    </p:spTree>
    <p:extLst>
      <p:ext uri="{BB962C8B-B14F-4D97-AF65-F5344CB8AC3E}">
        <p14:creationId xmlns:p14="http://schemas.microsoft.com/office/powerpoint/2010/main" xmlns="" val="192618929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Scholastic failure</a:t>
            </a:r>
            <a:endParaRPr lang="en-US" dirty="0"/>
          </a:p>
        </p:txBody>
      </p:sp>
      <p:sp>
        <p:nvSpPr>
          <p:cNvPr id="3" name="Content Placeholder 2"/>
          <p:cNvSpPr>
            <a:spLocks noGrp="1"/>
          </p:cNvSpPr>
          <p:nvPr>
            <p:ph idx="1"/>
          </p:nvPr>
        </p:nvSpPr>
        <p:spPr/>
        <p:txBody>
          <a:bodyPr>
            <a:normAutofit/>
          </a:bodyPr>
          <a:lstStyle/>
          <a:p>
            <a:pPr algn="just"/>
            <a:r>
              <a:rPr lang="en-US" sz="6600" dirty="0" smtClean="0"/>
              <a:t>The problem might be students' lack of knowledge, skills and proficiency.</a:t>
            </a:r>
            <a:endParaRPr lang="it-IT" sz="6600" dirty="0"/>
          </a:p>
        </p:txBody>
      </p:sp>
    </p:spTree>
    <p:extLst>
      <p:ext uri="{BB962C8B-B14F-4D97-AF65-F5344CB8AC3E}">
        <p14:creationId xmlns:p14="http://schemas.microsoft.com/office/powerpoint/2010/main" xmlns="" val="192618929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Scholastic failure</a:t>
            </a:r>
            <a:endParaRPr lang="en-US" dirty="0"/>
          </a:p>
        </p:txBody>
      </p:sp>
      <p:sp>
        <p:nvSpPr>
          <p:cNvPr id="3" name="Content Placeholder 2"/>
          <p:cNvSpPr>
            <a:spLocks noGrp="1"/>
          </p:cNvSpPr>
          <p:nvPr>
            <p:ph idx="1"/>
          </p:nvPr>
        </p:nvSpPr>
        <p:spPr>
          <a:xfrm>
            <a:off x="228600" y="2060848"/>
            <a:ext cx="8686800" cy="4263752"/>
          </a:xfrm>
        </p:spPr>
        <p:txBody>
          <a:bodyPr>
            <a:normAutofit/>
          </a:bodyPr>
          <a:lstStyle/>
          <a:p>
            <a:pPr algn="just">
              <a:buNone/>
            </a:pPr>
            <a:r>
              <a:rPr lang="en-US" sz="4000" dirty="0" smtClean="0"/>
              <a:t>However, if you  watch deeper, there  are some common features among  young people who become “drop  out”. </a:t>
            </a:r>
          </a:p>
          <a:p>
            <a:pPr algn="just">
              <a:buNone/>
            </a:pPr>
            <a:endParaRPr lang="en-US" sz="4000" dirty="0" smtClean="0"/>
          </a:p>
          <a:p>
            <a:pPr algn="just">
              <a:buNone/>
            </a:pPr>
            <a:r>
              <a:rPr lang="en-US" sz="4000" dirty="0" smtClean="0"/>
              <a:t>The children </a:t>
            </a:r>
            <a:r>
              <a:rPr lang="en-US" sz="4000" dirty="0" smtClean="0"/>
              <a:t>that </a:t>
            </a:r>
            <a:r>
              <a:rPr lang="en-US" sz="4000" dirty="0" smtClean="0"/>
              <a:t>school loose have the following underlying lacks:</a:t>
            </a:r>
            <a:endParaRPr lang="en-US" sz="4000" dirty="0"/>
          </a:p>
        </p:txBody>
      </p:sp>
    </p:spTree>
    <p:extLst>
      <p:ext uri="{BB962C8B-B14F-4D97-AF65-F5344CB8AC3E}">
        <p14:creationId xmlns:p14="http://schemas.microsoft.com/office/powerpoint/2010/main" xmlns="" val="192618929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Scholastic failure</a:t>
            </a:r>
            <a:endParaRPr lang="en-US" dirty="0"/>
          </a:p>
        </p:txBody>
      </p:sp>
      <p:sp>
        <p:nvSpPr>
          <p:cNvPr id="3" name="Content Placeholder 2"/>
          <p:cNvSpPr>
            <a:spLocks noGrp="1"/>
          </p:cNvSpPr>
          <p:nvPr>
            <p:ph idx="1"/>
          </p:nvPr>
        </p:nvSpPr>
        <p:spPr/>
        <p:txBody>
          <a:bodyPr>
            <a:normAutofit fontScale="92500"/>
          </a:bodyPr>
          <a:lstStyle/>
          <a:p>
            <a:pPr marL="514350" lvl="0" indent="-514350" algn="just">
              <a:buFont typeface="+mj-lt"/>
              <a:buAutoNum type="arabicPeriod"/>
            </a:pPr>
            <a:r>
              <a:rPr lang="en-US" dirty="0" smtClean="0"/>
              <a:t>They are not able to WAIT</a:t>
            </a:r>
            <a:endParaRPr lang="it-IT" dirty="0" smtClean="0"/>
          </a:p>
          <a:p>
            <a:pPr marL="514350" lvl="0" indent="-514350" algn="just">
              <a:buFont typeface="+mj-lt"/>
              <a:buAutoNum type="arabicPeriod"/>
            </a:pPr>
            <a:r>
              <a:rPr lang="en-US" dirty="0" smtClean="0"/>
              <a:t>They can’t LISTEN, they don’t LISTEN, they don’t LISTEN long enough (they </a:t>
            </a:r>
            <a:r>
              <a:rPr lang="it-IT" dirty="0" smtClean="0"/>
              <a:t>hear but do not listen)</a:t>
            </a:r>
          </a:p>
          <a:p>
            <a:pPr marL="514350" lvl="0" indent="-514350" algn="just">
              <a:buFont typeface="+mj-lt"/>
              <a:buAutoNum type="arabicPeriod"/>
            </a:pPr>
            <a:r>
              <a:rPr lang="en-US" dirty="0" smtClean="0"/>
              <a:t>They don’t PAY </a:t>
            </a:r>
            <a:r>
              <a:rPr lang="en-US" smtClean="0"/>
              <a:t>ATTENTION (to </a:t>
            </a:r>
            <a:r>
              <a:rPr lang="en-US" dirty="0" smtClean="0"/>
              <a:t>the others, to assigned homework, to communications, etc…)</a:t>
            </a:r>
            <a:endParaRPr lang="it-IT" dirty="0" smtClean="0"/>
          </a:p>
          <a:p>
            <a:pPr marL="514350" lvl="0" indent="-514350" algn="just">
              <a:buFont typeface="+mj-lt"/>
              <a:buAutoNum type="arabicPeriod"/>
            </a:pPr>
            <a:r>
              <a:rPr lang="en-US" dirty="0" smtClean="0"/>
              <a:t>They are not able to REFLECT enough (or act as if the action precedes the thought). They do not seem to consider neither the </a:t>
            </a:r>
            <a:r>
              <a:rPr lang="en-US" cap="all" dirty="0" smtClean="0"/>
              <a:t>past</a:t>
            </a:r>
            <a:r>
              <a:rPr lang="en-US" dirty="0" smtClean="0"/>
              <a:t> nor the </a:t>
            </a:r>
            <a:r>
              <a:rPr lang="en-US" cap="all" dirty="0" smtClean="0"/>
              <a:t>future</a:t>
            </a:r>
            <a:r>
              <a:rPr lang="en-US" dirty="0" smtClean="0"/>
              <a:t>. For them only the </a:t>
            </a:r>
            <a:r>
              <a:rPr lang="en-US" cap="all" dirty="0" smtClean="0"/>
              <a:t>present</a:t>
            </a:r>
            <a:r>
              <a:rPr lang="en-US" dirty="0" smtClean="0"/>
              <a:t> exists. </a:t>
            </a:r>
            <a:endParaRPr lang="it-IT" dirty="0"/>
          </a:p>
        </p:txBody>
      </p:sp>
    </p:spTree>
    <p:extLst>
      <p:ext uri="{BB962C8B-B14F-4D97-AF65-F5344CB8AC3E}">
        <p14:creationId xmlns:p14="http://schemas.microsoft.com/office/powerpoint/2010/main" xmlns="" val="192618929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Scholastic failure</a:t>
            </a:r>
            <a:endParaRPr lang="en-US" dirty="0"/>
          </a:p>
        </p:txBody>
      </p:sp>
      <p:sp>
        <p:nvSpPr>
          <p:cNvPr id="3" name="Content Placeholder 2"/>
          <p:cNvSpPr>
            <a:spLocks noGrp="1"/>
          </p:cNvSpPr>
          <p:nvPr>
            <p:ph idx="1"/>
          </p:nvPr>
        </p:nvSpPr>
        <p:spPr>
          <a:xfrm>
            <a:off x="228600" y="2060848"/>
            <a:ext cx="8686800" cy="4797152"/>
          </a:xfrm>
        </p:spPr>
        <p:txBody>
          <a:bodyPr>
            <a:normAutofit fontScale="85000" lnSpcReduction="10000"/>
          </a:bodyPr>
          <a:lstStyle/>
          <a:p>
            <a:pPr marL="514350" lvl="0" indent="-514350" algn="just">
              <a:buNone/>
            </a:pPr>
            <a:r>
              <a:rPr lang="en-US" dirty="0" smtClean="0"/>
              <a:t>5.   They can’t OBSERVE, they observe with  neither principle nor method ( they look, but they don’t observe)</a:t>
            </a:r>
            <a:endParaRPr lang="it-IT" dirty="0" smtClean="0"/>
          </a:p>
          <a:p>
            <a:pPr marL="514350" lvl="0" indent="-514350" algn="just">
              <a:buNone/>
            </a:pPr>
            <a:r>
              <a:rPr lang="en-US" dirty="0" smtClean="0"/>
              <a:t>6.   They have no </a:t>
            </a:r>
            <a:r>
              <a:rPr lang="en-US" cap="all" dirty="0" smtClean="0"/>
              <a:t>respect </a:t>
            </a:r>
            <a:r>
              <a:rPr lang="en-US" dirty="0" smtClean="0"/>
              <a:t>for themselves, for the others, for the “</a:t>
            </a:r>
            <a:r>
              <a:rPr lang="en-US" dirty="0" err="1" smtClean="0"/>
              <a:t>differents</a:t>
            </a:r>
            <a:r>
              <a:rPr lang="en-US" dirty="0" smtClean="0"/>
              <a:t>”, for the strangers, for the relations ( roles, functions, etc…), for the things ( their own things, someone else’s, or public things)</a:t>
            </a:r>
            <a:endParaRPr lang="it-IT" dirty="0" smtClean="0"/>
          </a:p>
          <a:p>
            <a:pPr marL="514350" lvl="0" indent="-514350" algn="just">
              <a:buNone/>
            </a:pPr>
            <a:r>
              <a:rPr lang="en-US" dirty="0" smtClean="0"/>
              <a:t>7.   They totally lapse into the </a:t>
            </a:r>
            <a:r>
              <a:rPr lang="en-US" cap="all" dirty="0" smtClean="0"/>
              <a:t>emotions</a:t>
            </a:r>
            <a:r>
              <a:rPr lang="en-US" dirty="0" smtClean="0"/>
              <a:t> of the moment and into brief </a:t>
            </a:r>
            <a:r>
              <a:rPr lang="en-US" cap="all" dirty="0" smtClean="0"/>
              <a:t>passions</a:t>
            </a:r>
            <a:endParaRPr lang="it-IT" dirty="0" smtClean="0"/>
          </a:p>
          <a:p>
            <a:pPr marL="514350" lvl="0" indent="-514350" algn="just">
              <a:buNone/>
            </a:pPr>
            <a:r>
              <a:rPr lang="en-US" dirty="0" smtClean="0"/>
              <a:t>8. </a:t>
            </a:r>
            <a:r>
              <a:rPr lang="en-US" dirty="0" smtClean="0"/>
              <a:t>They </a:t>
            </a:r>
            <a:r>
              <a:rPr lang="en-US" dirty="0" smtClean="0"/>
              <a:t>are not </a:t>
            </a:r>
            <a:r>
              <a:rPr lang="en-US" cap="all" dirty="0" smtClean="0"/>
              <a:t>reliable</a:t>
            </a:r>
            <a:r>
              <a:rPr lang="en-US" dirty="0" smtClean="0"/>
              <a:t>, they are unable to apply themselves, they have </a:t>
            </a:r>
            <a:r>
              <a:rPr lang="en-US" cap="all" dirty="0" smtClean="0"/>
              <a:t>no values </a:t>
            </a:r>
            <a:r>
              <a:rPr lang="en-US" dirty="0" smtClean="0"/>
              <a:t>to trust, they go after money and economic power, they can't stand the slightest pain or suffering.</a:t>
            </a:r>
            <a:endParaRPr lang="it-IT" dirty="0"/>
          </a:p>
        </p:txBody>
      </p:sp>
    </p:spTree>
    <p:extLst>
      <p:ext uri="{BB962C8B-B14F-4D97-AF65-F5344CB8AC3E}">
        <p14:creationId xmlns:p14="http://schemas.microsoft.com/office/powerpoint/2010/main" xmlns="" val="192618929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Scholastic failure </a:t>
            </a:r>
            <a:endParaRPr lang="en-US" dirty="0"/>
          </a:p>
        </p:txBody>
      </p:sp>
      <p:sp>
        <p:nvSpPr>
          <p:cNvPr id="3" name="Content Placeholder 2"/>
          <p:cNvSpPr>
            <a:spLocks noGrp="1"/>
          </p:cNvSpPr>
          <p:nvPr>
            <p:ph idx="1"/>
          </p:nvPr>
        </p:nvSpPr>
        <p:spPr/>
        <p:txBody>
          <a:bodyPr>
            <a:normAutofit/>
          </a:bodyPr>
          <a:lstStyle/>
          <a:p>
            <a:pPr algn="just"/>
            <a:r>
              <a:rPr lang="en-GB" sz="4000" dirty="0" smtClean="0"/>
              <a:t>Our occidental</a:t>
            </a:r>
            <a:r>
              <a:rPr lang="en-US" sz="4000" dirty="0" smtClean="0"/>
              <a:t> society,</a:t>
            </a:r>
            <a:r>
              <a:rPr lang="en-GB" sz="4000" dirty="0" smtClean="0"/>
              <a:t> known as</a:t>
            </a:r>
            <a:r>
              <a:rPr lang="en-US" sz="4000" dirty="0" smtClean="0"/>
              <a:t>“ consumer society” ,</a:t>
            </a:r>
            <a:r>
              <a:rPr lang="en-GB" sz="4000" dirty="0" smtClean="0"/>
              <a:t> prefers this</a:t>
            </a:r>
            <a:r>
              <a:rPr lang="en-US" sz="4000" dirty="0" smtClean="0"/>
              <a:t> kind of people. </a:t>
            </a:r>
            <a:r>
              <a:rPr lang="it-IT" sz="4000" dirty="0" smtClean="0"/>
              <a:t>The mass media, </a:t>
            </a:r>
            <a:r>
              <a:rPr lang="en-GB" sz="4000" dirty="0" smtClean="0"/>
              <a:t>especially television, mostly in the commercials,  support  the idea that “everything is possible”: </a:t>
            </a:r>
            <a:r>
              <a:rPr lang="en-GB" sz="4000" b="1" dirty="0" smtClean="0"/>
              <a:t>now</a:t>
            </a:r>
            <a:r>
              <a:rPr lang="en-GB" sz="4000" dirty="0" smtClean="0"/>
              <a:t>, without any </a:t>
            </a:r>
            <a:r>
              <a:rPr lang="en-GB" sz="4000" b="1" dirty="0" smtClean="0"/>
              <a:t>effort</a:t>
            </a:r>
            <a:r>
              <a:rPr lang="en-GB" sz="4000" dirty="0" smtClean="0"/>
              <a:t>, without </a:t>
            </a:r>
            <a:r>
              <a:rPr lang="en-GB" sz="4000" b="1" dirty="0" smtClean="0"/>
              <a:t>thinking</a:t>
            </a:r>
            <a:r>
              <a:rPr lang="en-GB" sz="4000" dirty="0" smtClean="0"/>
              <a:t>, pursuing a whim.</a:t>
            </a:r>
            <a:endParaRPr lang="en-US" sz="4000" dirty="0"/>
          </a:p>
        </p:txBody>
      </p:sp>
    </p:spTree>
    <p:extLst>
      <p:ext uri="{BB962C8B-B14F-4D97-AF65-F5344CB8AC3E}">
        <p14:creationId xmlns:p14="http://schemas.microsoft.com/office/powerpoint/2010/main" xmlns="" val="192618929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Scholastic failure </a:t>
            </a:r>
            <a:endParaRPr lang="en-US" dirty="0"/>
          </a:p>
        </p:txBody>
      </p:sp>
      <p:sp>
        <p:nvSpPr>
          <p:cNvPr id="3" name="Content Placeholder 2"/>
          <p:cNvSpPr>
            <a:spLocks noGrp="1"/>
          </p:cNvSpPr>
          <p:nvPr>
            <p:ph idx="1"/>
          </p:nvPr>
        </p:nvSpPr>
        <p:spPr/>
        <p:txBody>
          <a:bodyPr>
            <a:normAutofit/>
          </a:bodyPr>
          <a:lstStyle/>
          <a:p>
            <a:pPr algn="just"/>
            <a:r>
              <a:rPr lang="en-GB" sz="4000" dirty="0" smtClean="0"/>
              <a:t>The school, finds itself fighting against the “school drop out” phenomenon, that  our society (probably without  realizing it  ?) encourages everyday  with thousands of commercials that  bombard children twisting the truth and their growth.</a:t>
            </a:r>
            <a:endParaRPr lang="it-IT" sz="4000" dirty="0"/>
          </a:p>
        </p:txBody>
      </p:sp>
    </p:spTree>
    <p:extLst>
      <p:ext uri="{BB962C8B-B14F-4D97-AF65-F5344CB8AC3E}">
        <p14:creationId xmlns:p14="http://schemas.microsoft.com/office/powerpoint/2010/main" xmlns="" val="192618929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Scholastic failure </a:t>
            </a:r>
            <a:endParaRPr lang="en-US" dirty="0"/>
          </a:p>
        </p:txBody>
      </p:sp>
      <p:sp>
        <p:nvSpPr>
          <p:cNvPr id="3" name="Content Placeholder 2"/>
          <p:cNvSpPr>
            <a:spLocks noGrp="1"/>
          </p:cNvSpPr>
          <p:nvPr>
            <p:ph idx="1"/>
          </p:nvPr>
        </p:nvSpPr>
        <p:spPr/>
        <p:txBody>
          <a:bodyPr/>
          <a:lstStyle/>
          <a:p>
            <a:pPr>
              <a:buNone/>
            </a:pPr>
            <a:r>
              <a:rPr lang="en-GB" sz="7200" dirty="0" smtClean="0"/>
              <a:t>The school </a:t>
            </a:r>
            <a:r>
              <a:rPr lang="en-GB" sz="7200" cap="all" dirty="0" smtClean="0"/>
              <a:t>builds</a:t>
            </a:r>
            <a:r>
              <a:rPr lang="en-GB" sz="7200" dirty="0" smtClean="0"/>
              <a:t>, </a:t>
            </a:r>
          </a:p>
          <a:p>
            <a:pPr>
              <a:buNone/>
            </a:pPr>
            <a:r>
              <a:rPr lang="en-GB" sz="7200" dirty="0" smtClean="0"/>
              <a:t>the consumer society </a:t>
            </a:r>
            <a:r>
              <a:rPr lang="en-GB" sz="7200" cap="all" dirty="0" smtClean="0"/>
              <a:t>destroys</a:t>
            </a:r>
            <a:r>
              <a:rPr lang="en-GB" dirty="0" smtClean="0"/>
              <a:t>.</a:t>
            </a:r>
            <a:endParaRPr lang="it-IT" dirty="0"/>
          </a:p>
        </p:txBody>
      </p:sp>
    </p:spTree>
    <p:extLst>
      <p:ext uri="{BB962C8B-B14F-4D97-AF65-F5344CB8AC3E}">
        <p14:creationId xmlns:p14="http://schemas.microsoft.com/office/powerpoint/2010/main" xmlns="" val="192618929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Scholastic success  </a:t>
            </a:r>
            <a:endParaRPr lang="en-US" dirty="0"/>
          </a:p>
        </p:txBody>
      </p:sp>
      <p:sp>
        <p:nvSpPr>
          <p:cNvPr id="3" name="Content Placeholder 2"/>
          <p:cNvSpPr>
            <a:spLocks noGrp="1"/>
          </p:cNvSpPr>
          <p:nvPr>
            <p:ph idx="1"/>
          </p:nvPr>
        </p:nvSpPr>
        <p:spPr>
          <a:xfrm>
            <a:off x="179512" y="1916832"/>
            <a:ext cx="8735888" cy="4680520"/>
          </a:xfrm>
        </p:spPr>
        <p:txBody>
          <a:bodyPr>
            <a:noAutofit/>
          </a:bodyPr>
          <a:lstStyle/>
          <a:p>
            <a:pPr marL="0" algn="just">
              <a:buNone/>
            </a:pPr>
            <a:r>
              <a:rPr lang="en-US" sz="3600" dirty="0" smtClean="0"/>
              <a:t>Opposed to all these things (including commercials) that the markets law imposes to the occidental world, the key competences pinpointed as European standards are the competences  “everybody needs for personal fulfillment and development, active citizenship, social inclusion and employment”</a:t>
            </a:r>
            <a:endParaRPr lang="it-IT" sz="3600" dirty="0"/>
          </a:p>
        </p:txBody>
      </p:sp>
    </p:spTree>
    <p:extLst>
      <p:ext uri="{BB962C8B-B14F-4D97-AF65-F5344CB8AC3E}">
        <p14:creationId xmlns:p14="http://schemas.microsoft.com/office/powerpoint/2010/main" xmlns="" val="192618929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Scholastic success  </a:t>
            </a:r>
            <a:endParaRPr lang="en-US" dirty="0"/>
          </a:p>
        </p:txBody>
      </p:sp>
      <p:sp>
        <p:nvSpPr>
          <p:cNvPr id="3" name="Content Placeholder 2"/>
          <p:cNvSpPr>
            <a:spLocks noGrp="1"/>
          </p:cNvSpPr>
          <p:nvPr>
            <p:ph idx="1"/>
          </p:nvPr>
        </p:nvSpPr>
        <p:spPr/>
        <p:txBody>
          <a:bodyPr>
            <a:normAutofit lnSpcReduction="10000"/>
          </a:bodyPr>
          <a:lstStyle/>
          <a:p>
            <a:pPr>
              <a:buNone/>
            </a:pPr>
            <a:r>
              <a:rPr lang="en-US" sz="4000" dirty="0" smtClean="0"/>
              <a:t>They are identified referring to 8 ranges:</a:t>
            </a:r>
            <a:endParaRPr lang="it-IT" sz="4000" dirty="0" smtClean="0"/>
          </a:p>
          <a:p>
            <a:pPr marL="514350" lvl="0" indent="-514350">
              <a:buFont typeface="+mj-lt"/>
              <a:buAutoNum type="arabicPeriod"/>
            </a:pPr>
            <a:r>
              <a:rPr lang="en-US" sz="4000" dirty="0" smtClean="0"/>
              <a:t>Communication in the mother-language</a:t>
            </a:r>
            <a:endParaRPr lang="it-IT" sz="4000" dirty="0" smtClean="0"/>
          </a:p>
          <a:p>
            <a:pPr marL="514350" lvl="0" indent="-514350">
              <a:buFont typeface="+mj-lt"/>
              <a:buAutoNum type="arabicPeriod"/>
            </a:pPr>
            <a:r>
              <a:rPr lang="en-US" sz="4000" dirty="0" smtClean="0"/>
              <a:t>Communication in foreign languages</a:t>
            </a:r>
            <a:endParaRPr lang="it-IT" sz="4000" dirty="0" smtClean="0"/>
          </a:p>
          <a:p>
            <a:pPr marL="514350" lvl="0" indent="-514350">
              <a:buFont typeface="+mj-lt"/>
              <a:buAutoNum type="arabicPeriod"/>
            </a:pPr>
            <a:r>
              <a:rPr lang="en-US" sz="4000" dirty="0" smtClean="0"/>
              <a:t>Mathematical </a:t>
            </a:r>
            <a:r>
              <a:rPr lang="en-US" sz="4000" dirty="0" smtClean="0"/>
              <a:t>and basic competence </a:t>
            </a:r>
            <a:r>
              <a:rPr lang="en-US" sz="4000" dirty="0" smtClean="0"/>
              <a:t>in science </a:t>
            </a:r>
            <a:r>
              <a:rPr lang="en-US" sz="4000" dirty="0" smtClean="0"/>
              <a:t>and </a:t>
            </a:r>
            <a:r>
              <a:rPr lang="en-US" sz="4000" dirty="0" smtClean="0"/>
              <a:t>technology </a:t>
            </a:r>
            <a:endParaRPr lang="it-IT" sz="4000" dirty="0" smtClean="0"/>
          </a:p>
          <a:p>
            <a:pPr marL="514350" lvl="0" indent="-514350">
              <a:buFont typeface="+mj-lt"/>
              <a:buAutoNum type="arabicPeriod"/>
            </a:pPr>
            <a:r>
              <a:rPr lang="en-US" sz="4000" dirty="0" smtClean="0"/>
              <a:t>Digital competence</a:t>
            </a:r>
            <a:endParaRPr lang="it-IT" sz="4000" dirty="0"/>
          </a:p>
        </p:txBody>
      </p:sp>
    </p:spTree>
    <p:extLst>
      <p:ext uri="{BB962C8B-B14F-4D97-AF65-F5344CB8AC3E}">
        <p14:creationId xmlns:p14="http://schemas.microsoft.com/office/powerpoint/2010/main" xmlns="" val="192618929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Scholastic failure</a:t>
            </a:r>
            <a:endParaRPr lang="en-US" dirty="0"/>
          </a:p>
        </p:txBody>
      </p:sp>
      <p:sp>
        <p:nvSpPr>
          <p:cNvPr id="3" name="Content Placeholder 2"/>
          <p:cNvSpPr>
            <a:spLocks noGrp="1"/>
          </p:cNvSpPr>
          <p:nvPr>
            <p:ph idx="1"/>
          </p:nvPr>
        </p:nvSpPr>
        <p:spPr>
          <a:xfrm>
            <a:off x="228600" y="2564904"/>
            <a:ext cx="8686800" cy="3759696"/>
          </a:xfrm>
        </p:spPr>
        <p:txBody>
          <a:bodyPr>
            <a:normAutofit/>
          </a:bodyPr>
          <a:lstStyle/>
          <a:p>
            <a:pPr algn="ctr">
              <a:buNone/>
            </a:pPr>
            <a:r>
              <a:rPr lang="en-US" sz="8000" dirty="0" smtClean="0"/>
              <a:t>Welcome to Italy </a:t>
            </a:r>
          </a:p>
          <a:p>
            <a:pPr algn="ctr">
              <a:buNone/>
            </a:pPr>
            <a:r>
              <a:rPr lang="en-US" sz="8000" dirty="0" smtClean="0"/>
              <a:t>and at </a:t>
            </a:r>
            <a:r>
              <a:rPr lang="en-US" sz="8000" dirty="0" smtClean="0"/>
              <a:t>our school</a:t>
            </a:r>
            <a:endParaRPr lang="it-IT" sz="8000" dirty="0"/>
          </a:p>
        </p:txBody>
      </p:sp>
    </p:spTree>
    <p:extLst>
      <p:ext uri="{BB962C8B-B14F-4D97-AF65-F5344CB8AC3E}">
        <p14:creationId xmlns:p14="http://schemas.microsoft.com/office/powerpoint/2010/main" xmlns="" val="192618929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Scholastic success  </a:t>
            </a:r>
            <a:endParaRPr lang="en-US" dirty="0"/>
          </a:p>
        </p:txBody>
      </p:sp>
      <p:sp>
        <p:nvSpPr>
          <p:cNvPr id="3" name="Content Placeholder 2"/>
          <p:cNvSpPr>
            <a:spLocks noGrp="1"/>
          </p:cNvSpPr>
          <p:nvPr>
            <p:ph idx="1"/>
          </p:nvPr>
        </p:nvSpPr>
        <p:spPr/>
        <p:txBody>
          <a:bodyPr>
            <a:normAutofit/>
          </a:bodyPr>
          <a:lstStyle/>
          <a:p>
            <a:pPr marL="742950" lvl="0" indent="-742950">
              <a:buNone/>
            </a:pPr>
            <a:r>
              <a:rPr lang="en-US" sz="4000" dirty="0" smtClean="0"/>
              <a:t>5.   Learning to learn</a:t>
            </a:r>
            <a:endParaRPr lang="it-IT" sz="4000" dirty="0" smtClean="0"/>
          </a:p>
          <a:p>
            <a:pPr marL="742950" lvl="0" indent="-742950">
              <a:buNone/>
            </a:pPr>
            <a:r>
              <a:rPr lang="en-US" sz="4000" dirty="0" smtClean="0"/>
              <a:t>6.   Social and civic competences</a:t>
            </a:r>
            <a:endParaRPr lang="it-IT" sz="4000" dirty="0" smtClean="0"/>
          </a:p>
          <a:p>
            <a:pPr marL="742950" lvl="0" indent="-742950">
              <a:buNone/>
            </a:pPr>
            <a:r>
              <a:rPr lang="en-US" sz="4000" dirty="0" smtClean="0"/>
              <a:t>7.   Sense of initiative and entrepreneurship </a:t>
            </a:r>
            <a:endParaRPr lang="it-IT" sz="4000" dirty="0" smtClean="0"/>
          </a:p>
          <a:p>
            <a:pPr marL="742950" lvl="0" indent="-742950">
              <a:buNone/>
            </a:pPr>
            <a:r>
              <a:rPr lang="en-US" sz="4000" dirty="0" smtClean="0"/>
              <a:t>8.   Cultural Awareness  and expression </a:t>
            </a:r>
            <a:endParaRPr lang="it-IT" sz="4000" dirty="0"/>
          </a:p>
        </p:txBody>
      </p:sp>
    </p:spTree>
    <p:extLst>
      <p:ext uri="{BB962C8B-B14F-4D97-AF65-F5344CB8AC3E}">
        <p14:creationId xmlns:p14="http://schemas.microsoft.com/office/powerpoint/2010/main" xmlns="" val="192618929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Scholastic success  </a:t>
            </a:r>
            <a:endParaRPr lang="en-US" dirty="0"/>
          </a:p>
        </p:txBody>
      </p:sp>
      <p:sp>
        <p:nvSpPr>
          <p:cNvPr id="3" name="Content Placeholder 2"/>
          <p:cNvSpPr>
            <a:spLocks noGrp="1"/>
          </p:cNvSpPr>
          <p:nvPr>
            <p:ph idx="1"/>
          </p:nvPr>
        </p:nvSpPr>
        <p:spPr>
          <a:xfrm>
            <a:off x="228600" y="1752600"/>
            <a:ext cx="8686800" cy="4844752"/>
          </a:xfrm>
        </p:spPr>
        <p:txBody>
          <a:bodyPr/>
          <a:lstStyle/>
          <a:p>
            <a:pPr algn="just"/>
            <a:r>
              <a:rPr lang="en-US" sz="3600" dirty="0" smtClean="0"/>
              <a:t>Comparing the key civic competences to the lacks that cause scholastic failure, it is clear that the problem is neither educational,  nor it concerns more or less active educational methods, but the matter is related to the pupils’  proper psychomotor, affective and </a:t>
            </a:r>
            <a:r>
              <a:rPr lang="en-US" sz="3600" dirty="0" err="1" smtClean="0"/>
              <a:t>metacognitive</a:t>
            </a:r>
            <a:r>
              <a:rPr lang="en-US" sz="3600" dirty="0" smtClean="0"/>
              <a:t> development</a:t>
            </a:r>
            <a:r>
              <a:rPr lang="en-US" dirty="0" smtClean="0"/>
              <a:t>.</a:t>
            </a:r>
            <a:endParaRPr lang="en-US" dirty="0"/>
          </a:p>
        </p:txBody>
      </p:sp>
    </p:spTree>
    <p:extLst>
      <p:ext uri="{BB962C8B-B14F-4D97-AF65-F5344CB8AC3E}">
        <p14:creationId xmlns:p14="http://schemas.microsoft.com/office/powerpoint/2010/main" xmlns="" val="192618929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Scholastic success  </a:t>
            </a:r>
            <a:endParaRPr lang="en-US" dirty="0"/>
          </a:p>
        </p:txBody>
      </p:sp>
      <p:sp>
        <p:nvSpPr>
          <p:cNvPr id="3" name="Content Placeholder 2"/>
          <p:cNvSpPr>
            <a:spLocks noGrp="1"/>
          </p:cNvSpPr>
          <p:nvPr>
            <p:ph idx="1"/>
          </p:nvPr>
        </p:nvSpPr>
        <p:spPr>
          <a:xfrm>
            <a:off x="228600" y="2276872"/>
            <a:ext cx="8686800" cy="4581128"/>
          </a:xfrm>
        </p:spPr>
        <p:txBody>
          <a:bodyPr>
            <a:normAutofit/>
          </a:bodyPr>
          <a:lstStyle/>
          <a:p>
            <a:pPr algn="just"/>
            <a:r>
              <a:rPr lang="en-US" sz="4400" dirty="0" smtClean="0"/>
              <a:t>The action therefore must take place either before school or in the first years of it and it requires  the involvement and collaboration of the family.</a:t>
            </a:r>
            <a:endParaRPr lang="en-US" sz="4400" dirty="0"/>
          </a:p>
        </p:txBody>
      </p:sp>
    </p:spTree>
    <p:extLst>
      <p:ext uri="{BB962C8B-B14F-4D97-AF65-F5344CB8AC3E}">
        <p14:creationId xmlns:p14="http://schemas.microsoft.com/office/powerpoint/2010/main" xmlns="" val="192618929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Scholastic success  </a:t>
            </a:r>
            <a:endParaRPr lang="en-US" dirty="0"/>
          </a:p>
        </p:txBody>
      </p:sp>
      <p:sp>
        <p:nvSpPr>
          <p:cNvPr id="3" name="Content Placeholder 2"/>
          <p:cNvSpPr>
            <a:spLocks noGrp="1"/>
          </p:cNvSpPr>
          <p:nvPr>
            <p:ph idx="1"/>
          </p:nvPr>
        </p:nvSpPr>
        <p:spPr>
          <a:xfrm>
            <a:off x="228600" y="2204864"/>
            <a:ext cx="8686800" cy="4119736"/>
          </a:xfrm>
        </p:spPr>
        <p:txBody>
          <a:bodyPr>
            <a:normAutofit/>
          </a:bodyPr>
          <a:lstStyle/>
          <a:p>
            <a:pPr algn="just"/>
            <a:r>
              <a:rPr lang="en-US" sz="3600" dirty="0" smtClean="0"/>
              <a:t>The  subsequent actions  have little chance of success, and  they must give the boy two elements to rely on for all of the educational actions. The two precognitive aspects to develop are: INDIPENDENCE and INDIVIDUAL  RESPONSIBILITY.</a:t>
            </a:r>
            <a:endParaRPr lang="it-IT" sz="3600" dirty="0"/>
          </a:p>
        </p:txBody>
      </p:sp>
    </p:spTree>
    <p:extLst>
      <p:ext uri="{BB962C8B-B14F-4D97-AF65-F5344CB8AC3E}">
        <p14:creationId xmlns:p14="http://schemas.microsoft.com/office/powerpoint/2010/main" xmlns="" val="192618929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Scholastic success  </a:t>
            </a:r>
            <a:endParaRPr lang="en-US" dirty="0"/>
          </a:p>
        </p:txBody>
      </p:sp>
      <p:sp>
        <p:nvSpPr>
          <p:cNvPr id="3" name="Content Placeholder 2"/>
          <p:cNvSpPr>
            <a:spLocks noGrp="1"/>
          </p:cNvSpPr>
          <p:nvPr>
            <p:ph idx="1"/>
          </p:nvPr>
        </p:nvSpPr>
        <p:spPr>
          <a:xfrm>
            <a:off x="228600" y="2060848"/>
            <a:ext cx="8686800" cy="4263752"/>
          </a:xfrm>
        </p:spPr>
        <p:txBody>
          <a:bodyPr/>
          <a:lstStyle/>
          <a:p>
            <a:pPr algn="just"/>
            <a:r>
              <a:rPr lang="en-US" sz="4000" dirty="0" smtClean="0"/>
              <a:t>Since the human being grows up and develops continually facing with his similar, the school, that is a preparation for life, may also, in hard moments, believe in reducing the failures.</a:t>
            </a:r>
            <a:endParaRPr lang="it-IT" sz="4000" dirty="0" smtClean="0"/>
          </a:p>
        </p:txBody>
      </p:sp>
    </p:spTree>
    <p:extLst>
      <p:ext uri="{BB962C8B-B14F-4D97-AF65-F5344CB8AC3E}">
        <p14:creationId xmlns:p14="http://schemas.microsoft.com/office/powerpoint/2010/main" xmlns="" val="192618929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Scholastic success  </a:t>
            </a:r>
            <a:endParaRPr lang="en-US" dirty="0"/>
          </a:p>
        </p:txBody>
      </p:sp>
      <p:sp>
        <p:nvSpPr>
          <p:cNvPr id="3" name="Content Placeholder 2"/>
          <p:cNvSpPr>
            <a:spLocks noGrp="1"/>
          </p:cNvSpPr>
          <p:nvPr>
            <p:ph idx="1"/>
          </p:nvPr>
        </p:nvSpPr>
        <p:spPr>
          <a:xfrm>
            <a:off x="179512" y="1916832"/>
            <a:ext cx="8686800" cy="4725144"/>
          </a:xfrm>
        </p:spPr>
        <p:txBody>
          <a:bodyPr>
            <a:noAutofit/>
          </a:bodyPr>
          <a:lstStyle/>
          <a:p>
            <a:pPr marL="0" algn="just">
              <a:buNone/>
            </a:pPr>
            <a:r>
              <a:rPr lang="en-US" sz="4000" dirty="0" smtClean="0"/>
              <a:t>This school, in order to improve its students' scholastic success, is </a:t>
            </a:r>
            <a:r>
              <a:rPr lang="en-US" sz="4000" cap="all" dirty="0" smtClean="0"/>
              <a:t>building</a:t>
            </a:r>
            <a:r>
              <a:rPr lang="en-US" sz="4000" dirty="0" smtClean="0"/>
              <a:t> an “</a:t>
            </a:r>
            <a:r>
              <a:rPr lang="en-US" sz="4000" cap="all" dirty="0" smtClean="0"/>
              <a:t>educating community</a:t>
            </a:r>
            <a:r>
              <a:rPr lang="en-US" sz="4000" dirty="0" smtClean="0"/>
              <a:t>”. (Everybody is a part of it: students, teaching and non teaching staff, </a:t>
            </a:r>
            <a:r>
              <a:rPr lang="en-US" sz="4000" dirty="0" smtClean="0"/>
              <a:t>headmaster, families</a:t>
            </a:r>
            <a:r>
              <a:rPr lang="en-US" sz="4000" dirty="0" smtClean="0"/>
              <a:t>, local governments and local associations which have connections to the students). </a:t>
            </a:r>
            <a:endParaRPr lang="en-US" sz="4000" dirty="0"/>
          </a:p>
        </p:txBody>
      </p:sp>
    </p:spTree>
    <p:extLst>
      <p:ext uri="{BB962C8B-B14F-4D97-AF65-F5344CB8AC3E}">
        <p14:creationId xmlns:p14="http://schemas.microsoft.com/office/powerpoint/2010/main" xmlns="" val="1926189298"/>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Scholastic success  </a:t>
            </a:r>
            <a:endParaRPr lang="en-US" dirty="0"/>
          </a:p>
        </p:txBody>
      </p:sp>
      <p:sp>
        <p:nvSpPr>
          <p:cNvPr id="3" name="Content Placeholder 2"/>
          <p:cNvSpPr>
            <a:spLocks noGrp="1"/>
          </p:cNvSpPr>
          <p:nvPr>
            <p:ph idx="1"/>
          </p:nvPr>
        </p:nvSpPr>
        <p:spPr>
          <a:xfrm>
            <a:off x="228600" y="2276872"/>
            <a:ext cx="8686800" cy="4581128"/>
          </a:xfrm>
        </p:spPr>
        <p:txBody>
          <a:bodyPr>
            <a:normAutofit/>
          </a:bodyPr>
          <a:lstStyle/>
          <a:p>
            <a:pPr algn="just"/>
            <a:r>
              <a:rPr lang="en-US" sz="4800" dirty="0" smtClean="0"/>
              <a:t>The first  “</a:t>
            </a:r>
            <a:r>
              <a:rPr lang="en-US" sz="4800" cap="all" dirty="0" smtClean="0"/>
              <a:t>brick</a:t>
            </a:r>
            <a:r>
              <a:rPr lang="en-US" sz="4800" dirty="0" smtClean="0"/>
              <a:t>” is the </a:t>
            </a:r>
            <a:r>
              <a:rPr lang="en-US" sz="4800" cap="all" dirty="0" smtClean="0"/>
              <a:t>sense of belonging </a:t>
            </a:r>
            <a:r>
              <a:rPr lang="en-US" sz="4800" dirty="0" smtClean="0"/>
              <a:t>and </a:t>
            </a:r>
            <a:r>
              <a:rPr lang="en-US" sz="4800" cap="all" dirty="0" smtClean="0"/>
              <a:t>inclusion</a:t>
            </a:r>
            <a:r>
              <a:rPr lang="en-US" sz="4800" dirty="0" smtClean="0"/>
              <a:t> of everyone in the community which   is achieved trough -  “United in variety” (The </a:t>
            </a:r>
            <a:r>
              <a:rPr lang="en-US" sz="4800" dirty="0" err="1" smtClean="0"/>
              <a:t>Eu</a:t>
            </a:r>
            <a:r>
              <a:rPr lang="en-US" sz="4800" dirty="0" smtClean="0"/>
              <a:t> motto)</a:t>
            </a:r>
            <a:endParaRPr lang="it-IT" sz="4800" dirty="0"/>
          </a:p>
        </p:txBody>
      </p:sp>
    </p:spTree>
    <p:extLst>
      <p:ext uri="{BB962C8B-B14F-4D97-AF65-F5344CB8AC3E}">
        <p14:creationId xmlns:p14="http://schemas.microsoft.com/office/powerpoint/2010/main" xmlns="" val="192618929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Scholastic success  </a:t>
            </a:r>
            <a:endParaRPr lang="en-US" dirty="0"/>
          </a:p>
        </p:txBody>
      </p:sp>
      <p:sp>
        <p:nvSpPr>
          <p:cNvPr id="3" name="Content Placeholder 2"/>
          <p:cNvSpPr>
            <a:spLocks noGrp="1"/>
          </p:cNvSpPr>
          <p:nvPr>
            <p:ph idx="1"/>
          </p:nvPr>
        </p:nvSpPr>
        <p:spPr>
          <a:xfrm>
            <a:off x="251520" y="2060848"/>
            <a:ext cx="8663880" cy="4797152"/>
          </a:xfrm>
        </p:spPr>
        <p:txBody>
          <a:bodyPr>
            <a:noAutofit/>
          </a:bodyPr>
          <a:lstStyle/>
          <a:p>
            <a:pPr marL="0" algn="just">
              <a:buNone/>
            </a:pPr>
            <a:r>
              <a:rPr lang="en-US" sz="3600" dirty="0" smtClean="0"/>
              <a:t>In this community everyone is ready to  support each other believing in the chance of  facing the individual problems together, helping who IS LOOKING FOR HELP, offering as an answer  HOPE and TENACITY, not  standard solutions, but indications of paths and opportunities and, where necessary, means and instruments. </a:t>
            </a:r>
            <a:endParaRPr lang="en-US" sz="3600" dirty="0"/>
          </a:p>
        </p:txBody>
      </p:sp>
    </p:spTree>
    <p:extLst>
      <p:ext uri="{BB962C8B-B14F-4D97-AF65-F5344CB8AC3E}">
        <p14:creationId xmlns:p14="http://schemas.microsoft.com/office/powerpoint/2010/main" xmlns="" val="1926189298"/>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Scholastic success  </a:t>
            </a:r>
            <a:endParaRPr lang="en-US" dirty="0"/>
          </a:p>
        </p:txBody>
      </p:sp>
      <p:sp>
        <p:nvSpPr>
          <p:cNvPr id="3" name="Content Placeholder 2"/>
          <p:cNvSpPr>
            <a:spLocks noGrp="1"/>
          </p:cNvSpPr>
          <p:nvPr>
            <p:ph idx="1"/>
          </p:nvPr>
        </p:nvSpPr>
        <p:spPr>
          <a:xfrm>
            <a:off x="228600" y="2564904"/>
            <a:ext cx="8686800" cy="3759696"/>
          </a:xfrm>
        </p:spPr>
        <p:txBody>
          <a:bodyPr>
            <a:normAutofit/>
          </a:bodyPr>
          <a:lstStyle/>
          <a:p>
            <a:pPr algn="ctr">
              <a:buNone/>
            </a:pPr>
            <a:r>
              <a:rPr lang="en-US" sz="6600" dirty="0" smtClean="0"/>
              <a:t>This Comenius is part of our strategy.</a:t>
            </a:r>
            <a:endParaRPr lang="en-US" sz="6600" dirty="0"/>
          </a:p>
        </p:txBody>
      </p:sp>
    </p:spTree>
    <p:extLst>
      <p:ext uri="{BB962C8B-B14F-4D97-AF65-F5344CB8AC3E}">
        <p14:creationId xmlns:p14="http://schemas.microsoft.com/office/powerpoint/2010/main" xmlns="" val="192618929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Scholastic success  </a:t>
            </a:r>
            <a:endParaRPr lang="en-US" dirty="0"/>
          </a:p>
        </p:txBody>
      </p:sp>
      <p:sp>
        <p:nvSpPr>
          <p:cNvPr id="3" name="Content Placeholder 2"/>
          <p:cNvSpPr>
            <a:spLocks noGrp="1"/>
          </p:cNvSpPr>
          <p:nvPr>
            <p:ph idx="1"/>
          </p:nvPr>
        </p:nvSpPr>
        <p:spPr>
          <a:xfrm>
            <a:off x="228600" y="2204864"/>
            <a:ext cx="8686800" cy="4119736"/>
          </a:xfrm>
        </p:spPr>
        <p:txBody>
          <a:bodyPr/>
          <a:lstStyle/>
          <a:p>
            <a:pPr marL="0">
              <a:buNone/>
            </a:pPr>
            <a:r>
              <a:rPr lang="en-US" sz="6000" dirty="0" smtClean="0"/>
              <a:t>We offer to those who are hungry a fishing rod, not a fish to eat.</a:t>
            </a:r>
            <a:endParaRPr lang="it-IT" sz="6000" dirty="0" smtClean="0"/>
          </a:p>
          <a:p>
            <a:endParaRPr lang="en-US" dirty="0"/>
          </a:p>
        </p:txBody>
      </p:sp>
    </p:spTree>
    <p:extLst>
      <p:ext uri="{BB962C8B-B14F-4D97-AF65-F5344CB8AC3E}">
        <p14:creationId xmlns:p14="http://schemas.microsoft.com/office/powerpoint/2010/main" xmlns="" val="192618929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Scholastic failure</a:t>
            </a:r>
            <a:endParaRPr lang="en-US" dirty="0"/>
          </a:p>
        </p:txBody>
      </p:sp>
      <p:sp>
        <p:nvSpPr>
          <p:cNvPr id="3" name="Content Placeholder 2"/>
          <p:cNvSpPr>
            <a:spLocks noGrp="1"/>
          </p:cNvSpPr>
          <p:nvPr>
            <p:ph idx="1"/>
          </p:nvPr>
        </p:nvSpPr>
        <p:spPr>
          <a:xfrm>
            <a:off x="228600" y="1988840"/>
            <a:ext cx="8686800" cy="4335760"/>
          </a:xfrm>
        </p:spPr>
        <p:txBody>
          <a:bodyPr>
            <a:normAutofit/>
          </a:bodyPr>
          <a:lstStyle/>
          <a:p>
            <a:pPr marL="0" algn="just">
              <a:buNone/>
            </a:pPr>
            <a:r>
              <a:rPr lang="en-US" sz="3600" dirty="0" smtClean="0"/>
              <a:t>This report is meant to be a contribution from my long-lasting experience in “FRONTIER”  schools, where we had  to contrast the different  strategies put to use by the </a:t>
            </a:r>
            <a:r>
              <a:rPr lang="en-US" sz="3600" dirty="0" err="1" smtClean="0"/>
              <a:t>childrens</a:t>
            </a:r>
            <a:r>
              <a:rPr lang="en-US" sz="3600" dirty="0" smtClean="0"/>
              <a:t>’ families in order to silence the bureaucracy  without fulfilling  the Scholastic obligation.</a:t>
            </a:r>
            <a:endParaRPr lang="en-US" sz="3600" dirty="0"/>
          </a:p>
        </p:txBody>
      </p:sp>
    </p:spTree>
    <p:extLst>
      <p:ext uri="{BB962C8B-B14F-4D97-AF65-F5344CB8AC3E}">
        <p14:creationId xmlns:p14="http://schemas.microsoft.com/office/powerpoint/2010/main" xmlns="" val="1926189298"/>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Scholastic success  </a:t>
            </a:r>
            <a:endParaRPr lang="en-US" dirty="0"/>
          </a:p>
        </p:txBody>
      </p:sp>
      <p:sp>
        <p:nvSpPr>
          <p:cNvPr id="3" name="Content Placeholder 2"/>
          <p:cNvSpPr>
            <a:spLocks noGrp="1"/>
          </p:cNvSpPr>
          <p:nvPr>
            <p:ph idx="1"/>
          </p:nvPr>
        </p:nvSpPr>
        <p:spPr/>
        <p:txBody>
          <a:bodyPr>
            <a:normAutofit/>
          </a:bodyPr>
          <a:lstStyle/>
          <a:p>
            <a:pPr algn="ctr">
              <a:buNone/>
            </a:pPr>
            <a:r>
              <a:rPr lang="en-US" sz="8000" dirty="0" smtClean="0"/>
              <a:t>Thank you </a:t>
            </a:r>
          </a:p>
          <a:p>
            <a:pPr algn="ctr">
              <a:buNone/>
            </a:pPr>
            <a:r>
              <a:rPr lang="en-US" sz="8000" dirty="0" smtClean="0"/>
              <a:t>for your attention</a:t>
            </a:r>
            <a:endParaRPr lang="en-US" sz="8000" dirty="0"/>
          </a:p>
        </p:txBody>
      </p:sp>
    </p:spTree>
    <p:extLst>
      <p:ext uri="{BB962C8B-B14F-4D97-AF65-F5344CB8AC3E}">
        <p14:creationId xmlns:p14="http://schemas.microsoft.com/office/powerpoint/2010/main" xmlns="" val="192618929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Scholastic failure</a:t>
            </a:r>
            <a:endParaRPr lang="en-US" dirty="0"/>
          </a:p>
        </p:txBody>
      </p:sp>
      <p:sp>
        <p:nvSpPr>
          <p:cNvPr id="3" name="Content Placeholder 2"/>
          <p:cNvSpPr>
            <a:spLocks noGrp="1"/>
          </p:cNvSpPr>
          <p:nvPr>
            <p:ph idx="1"/>
          </p:nvPr>
        </p:nvSpPr>
        <p:spPr>
          <a:xfrm>
            <a:off x="228600" y="2132856"/>
            <a:ext cx="8686800" cy="4191744"/>
          </a:xfrm>
        </p:spPr>
        <p:txBody>
          <a:bodyPr>
            <a:normAutofit/>
          </a:bodyPr>
          <a:lstStyle/>
          <a:p>
            <a:pPr algn="just"/>
            <a:r>
              <a:rPr lang="en-US" sz="6000" dirty="0" smtClean="0"/>
              <a:t>In Italy indeed it is a legal obligation to ensure children's formation for ten years (from 6-to 16).</a:t>
            </a:r>
            <a:endParaRPr lang="en-US" sz="6000" dirty="0"/>
          </a:p>
        </p:txBody>
      </p:sp>
    </p:spTree>
    <p:extLst>
      <p:ext uri="{BB962C8B-B14F-4D97-AF65-F5344CB8AC3E}">
        <p14:creationId xmlns:p14="http://schemas.microsoft.com/office/powerpoint/2010/main" xmlns="" val="192618929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Scholastic failure</a:t>
            </a:r>
            <a:endParaRPr lang="en-US" dirty="0"/>
          </a:p>
        </p:txBody>
      </p:sp>
      <p:sp>
        <p:nvSpPr>
          <p:cNvPr id="3" name="Content Placeholder 2"/>
          <p:cNvSpPr>
            <a:spLocks noGrp="1"/>
          </p:cNvSpPr>
          <p:nvPr>
            <p:ph idx="1"/>
          </p:nvPr>
        </p:nvSpPr>
        <p:spPr>
          <a:xfrm>
            <a:off x="228600" y="1916832"/>
            <a:ext cx="8686800" cy="4941168"/>
          </a:xfrm>
        </p:spPr>
        <p:txBody>
          <a:bodyPr>
            <a:noAutofit/>
          </a:bodyPr>
          <a:lstStyle/>
          <a:p>
            <a:pPr marL="0" algn="just">
              <a:buNone/>
            </a:pPr>
            <a:r>
              <a:rPr lang="en-US" sz="4000" dirty="0" smtClean="0"/>
              <a:t>The data say that in Italy, including dropouts, evasions , failures,  17,6 % of pupils leave education, against other countries whose percentage is 14,1, like, for example, Germany, where the percentage  is  considerably lower (10,5%) or France (11,6%) and UK (13,5%).</a:t>
            </a:r>
            <a:endParaRPr lang="it-IT" sz="4000" dirty="0"/>
          </a:p>
        </p:txBody>
      </p:sp>
    </p:spTree>
    <p:extLst>
      <p:ext uri="{BB962C8B-B14F-4D97-AF65-F5344CB8AC3E}">
        <p14:creationId xmlns:p14="http://schemas.microsoft.com/office/powerpoint/2010/main" xmlns="" val="192618929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Scholastic failure</a:t>
            </a:r>
            <a:endParaRPr lang="en-US" dirty="0"/>
          </a:p>
        </p:txBody>
      </p:sp>
      <p:pic>
        <p:nvPicPr>
          <p:cNvPr id="4" name="Segnaposto contenuto 3" descr="Immagine3.jpg"/>
          <p:cNvPicPr>
            <a:picLocks noGrp="1" noChangeAspect="1"/>
          </p:cNvPicPr>
          <p:nvPr>
            <p:ph idx="1"/>
          </p:nvPr>
        </p:nvPicPr>
        <p:blipFill>
          <a:blip r:embed="rId3" cstate="print"/>
          <a:stretch>
            <a:fillRect/>
          </a:stretch>
        </p:blipFill>
        <p:spPr>
          <a:xfrm>
            <a:off x="1331640" y="1844824"/>
            <a:ext cx="6074863" cy="4844752"/>
          </a:xfrm>
        </p:spPr>
      </p:pic>
    </p:spTree>
    <p:extLst>
      <p:ext uri="{BB962C8B-B14F-4D97-AF65-F5344CB8AC3E}">
        <p14:creationId xmlns:p14="http://schemas.microsoft.com/office/powerpoint/2010/main" xmlns="" val="192618929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Scholastic failure</a:t>
            </a:r>
            <a:endParaRPr lang="en-US" dirty="0"/>
          </a:p>
        </p:txBody>
      </p:sp>
      <p:sp>
        <p:nvSpPr>
          <p:cNvPr id="3" name="Content Placeholder 2"/>
          <p:cNvSpPr>
            <a:spLocks noGrp="1"/>
          </p:cNvSpPr>
          <p:nvPr>
            <p:ph idx="1"/>
          </p:nvPr>
        </p:nvSpPr>
        <p:spPr>
          <a:xfrm>
            <a:off x="228600" y="1752600"/>
            <a:ext cx="8686800" cy="5105400"/>
          </a:xfrm>
        </p:spPr>
        <p:txBody>
          <a:bodyPr>
            <a:noAutofit/>
          </a:bodyPr>
          <a:lstStyle/>
          <a:p>
            <a:pPr algn="just"/>
            <a:r>
              <a:rPr lang="en-US" sz="4000" dirty="0" smtClean="0"/>
              <a:t>The gap is higher in the South of Italy, where the percentage is 22,3%, while it lowers in the north central area (16,2%). Although, it is to be said, the efforts made during these years  achieved some results, if compared to the year 2000, when  early school leavers where 23,5%.</a:t>
            </a:r>
            <a:endParaRPr lang="it-IT" sz="4000" dirty="0"/>
          </a:p>
        </p:txBody>
      </p:sp>
    </p:spTree>
    <p:extLst>
      <p:ext uri="{BB962C8B-B14F-4D97-AF65-F5344CB8AC3E}">
        <p14:creationId xmlns:p14="http://schemas.microsoft.com/office/powerpoint/2010/main" xmlns="" val="192618929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Scholastic failure</a:t>
            </a:r>
            <a:endParaRPr lang="en-US" dirty="0"/>
          </a:p>
        </p:txBody>
      </p:sp>
      <p:sp>
        <p:nvSpPr>
          <p:cNvPr id="3" name="Content Placeholder 2"/>
          <p:cNvSpPr>
            <a:spLocks noGrp="1"/>
          </p:cNvSpPr>
          <p:nvPr>
            <p:ph idx="1"/>
          </p:nvPr>
        </p:nvSpPr>
        <p:spPr/>
        <p:txBody>
          <a:bodyPr>
            <a:normAutofit/>
          </a:bodyPr>
          <a:lstStyle/>
          <a:p>
            <a:pPr algn="just"/>
            <a:r>
              <a:rPr lang="en-US" sz="3600" dirty="0" smtClean="0"/>
              <a:t>Overall, according to a recent survey, conducted by  the </a:t>
            </a:r>
            <a:r>
              <a:rPr lang="en-US" sz="3600" dirty="0" err="1" smtClean="0"/>
              <a:t>Censis</a:t>
            </a:r>
            <a:r>
              <a:rPr lang="en-US" sz="3600" dirty="0" smtClean="0"/>
              <a:t> Foundation  within the project </a:t>
            </a:r>
            <a:r>
              <a:rPr lang="en-US" sz="3600" dirty="0" err="1" smtClean="0"/>
              <a:t>Di.Sco.Bull</a:t>
            </a:r>
            <a:r>
              <a:rPr lang="en-US" sz="3600" dirty="0" smtClean="0"/>
              <a:t>, the escape from the Neapolitan school desks, mostly from professional and polytechnic schools, reaches the unacceptable percentage of 35%, against Caserta’s 29%, Salerno’s 24% , Benevento’s  17% and Avellino’s 15%.</a:t>
            </a:r>
            <a:endParaRPr lang="it-IT" sz="3600" dirty="0"/>
          </a:p>
        </p:txBody>
      </p:sp>
    </p:spTree>
    <p:extLst>
      <p:ext uri="{BB962C8B-B14F-4D97-AF65-F5344CB8AC3E}">
        <p14:creationId xmlns:p14="http://schemas.microsoft.com/office/powerpoint/2010/main" xmlns="" val="192618929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Scholastic failure</a:t>
            </a:r>
            <a:endParaRPr lang="en-US" dirty="0"/>
          </a:p>
        </p:txBody>
      </p:sp>
      <p:sp>
        <p:nvSpPr>
          <p:cNvPr id="3" name="Content Placeholder 2"/>
          <p:cNvSpPr>
            <a:spLocks noGrp="1"/>
          </p:cNvSpPr>
          <p:nvPr>
            <p:ph idx="1"/>
          </p:nvPr>
        </p:nvSpPr>
        <p:spPr>
          <a:xfrm>
            <a:off x="228600" y="1988840"/>
            <a:ext cx="8686800" cy="4335760"/>
          </a:xfrm>
        </p:spPr>
        <p:txBody>
          <a:bodyPr>
            <a:normAutofit/>
          </a:bodyPr>
          <a:lstStyle/>
          <a:p>
            <a:pPr algn="just"/>
            <a:r>
              <a:rPr lang="en-US" sz="4400" dirty="0" smtClean="0"/>
              <a:t>This school is a professional and </a:t>
            </a:r>
            <a:r>
              <a:rPr lang="en-US" sz="4400" dirty="0" err="1" smtClean="0"/>
              <a:t>polytechnical</a:t>
            </a:r>
            <a:r>
              <a:rPr lang="en-US" sz="4400" dirty="0" smtClean="0"/>
              <a:t> institute. It is in the Province of Naples  and, therefore, strongly  committed  to fighting against this condition which damages lots of its pupils.</a:t>
            </a:r>
            <a:endParaRPr lang="it-IT" sz="4400" dirty="0"/>
          </a:p>
        </p:txBody>
      </p:sp>
    </p:spTree>
    <p:extLst>
      <p:ext uri="{BB962C8B-B14F-4D97-AF65-F5344CB8AC3E}">
        <p14:creationId xmlns:p14="http://schemas.microsoft.com/office/powerpoint/2010/main" xmlns="" val="192618929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TS10188135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6FAB62E-0946-4694-9CA1-09C934573D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TS101881356</Template>
  <TotalTime>271</TotalTime>
  <Words>1153</Words>
  <Application>Microsoft Office PowerPoint</Application>
  <PresentationFormat>Presentazione su schermo (4:3)</PresentationFormat>
  <Paragraphs>78</Paragraphs>
  <Slides>30</Slides>
  <Notes>0</Notes>
  <HiddenSlides>0</HiddenSlides>
  <MMClips>0</MMClips>
  <ScaleCrop>false</ScaleCrop>
  <HeadingPairs>
    <vt:vector size="4" baseType="variant">
      <vt:variant>
        <vt:lpstr>Tema</vt:lpstr>
      </vt:variant>
      <vt:variant>
        <vt:i4>1</vt:i4>
      </vt:variant>
      <vt:variant>
        <vt:lpstr>Titoli diapositive</vt:lpstr>
      </vt:variant>
      <vt:variant>
        <vt:i4>30</vt:i4>
      </vt:variant>
    </vt:vector>
  </HeadingPairs>
  <TitlesOfParts>
    <vt:vector size="31" baseType="lpstr">
      <vt:lpstr>TS101881356</vt:lpstr>
      <vt:lpstr>Scholastic failure</vt:lpstr>
      <vt:lpstr>Scholastic failure</vt:lpstr>
      <vt:lpstr>Scholastic failure</vt:lpstr>
      <vt:lpstr>Scholastic failure</vt:lpstr>
      <vt:lpstr>Scholastic failure</vt:lpstr>
      <vt:lpstr>Scholastic failure</vt:lpstr>
      <vt:lpstr>Scholastic failure</vt:lpstr>
      <vt:lpstr>Scholastic failure</vt:lpstr>
      <vt:lpstr>Scholastic failure</vt:lpstr>
      <vt:lpstr>Scholastic failure</vt:lpstr>
      <vt:lpstr>Scholastic failure</vt:lpstr>
      <vt:lpstr>  Scholastic failure</vt:lpstr>
      <vt:lpstr>  Scholastic failure</vt:lpstr>
      <vt:lpstr> Scholastic failure</vt:lpstr>
      <vt:lpstr> Scholastic failure </vt:lpstr>
      <vt:lpstr> Scholastic failure </vt:lpstr>
      <vt:lpstr> Scholastic failure </vt:lpstr>
      <vt:lpstr>Scholastic success  </vt:lpstr>
      <vt:lpstr>Scholastic success  </vt:lpstr>
      <vt:lpstr>Scholastic success  </vt:lpstr>
      <vt:lpstr>Scholastic success  </vt:lpstr>
      <vt:lpstr>Scholastic success  </vt:lpstr>
      <vt:lpstr>Scholastic success  </vt:lpstr>
      <vt:lpstr>Scholastic success  </vt:lpstr>
      <vt:lpstr>Scholastic success  </vt:lpstr>
      <vt:lpstr>Scholastic success  </vt:lpstr>
      <vt:lpstr>Scholastic success  </vt:lpstr>
      <vt:lpstr>Scholastic success  </vt:lpstr>
      <vt:lpstr>Scholastic success  </vt:lpstr>
      <vt:lpstr>Scholastic success  </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 </dc:creator>
  <cp:keywords/>
  <dc:description>2010 animated clouds powerpoint template from presentationpro.com</dc:description>
  <cp:lastModifiedBy> </cp:lastModifiedBy>
  <cp:revision>33</cp:revision>
  <dcterms:created xsi:type="dcterms:W3CDTF">2013-11-03T08:43:37Z</dcterms:created>
  <dcterms:modified xsi:type="dcterms:W3CDTF">2013-11-10T18:30:51Z</dcterms:modified>
  <cp:category>2010 business</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TC018813569991</vt:lpwstr>
  </property>
</Properties>
</file>