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8" r:id="rId5"/>
    <p:sldId id="258" r:id="rId6"/>
    <p:sldId id="263" r:id="rId7"/>
    <p:sldId id="259" r:id="rId8"/>
    <p:sldId id="265" r:id="rId9"/>
    <p:sldId id="266" r:id="rId10"/>
    <p:sldId id="260" r:id="rId11"/>
    <p:sldId id="261" r:id="rId12"/>
    <p:sldId id="269" r:id="rId13"/>
    <p:sldId id="270"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ED13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7" d="100"/>
          <a:sy n="47" d="100"/>
        </p:scale>
        <p:origin x="-1176" y="-54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397316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90065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412519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105087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82555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375236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337207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233112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114281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134661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9FAD6B1-38DC-4BC4-AE5E-C307F50D9EAF}" type="datetimeFigureOut">
              <a:rPr lang="it-IT" smtClean="0"/>
              <a:pPr/>
              <a:t>28/05/2015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369031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AD6B1-38DC-4BC4-AE5E-C307F50D9EAF}" type="datetimeFigureOut">
              <a:rPr lang="it-IT" smtClean="0"/>
              <a:pPr/>
              <a:t>28/05/2015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739B2-8EED-4214-8924-6DAB63BBB7FC}" type="slidenum">
              <a:rPr lang="it-IT" smtClean="0"/>
              <a:pPr/>
              <a:t>‹N›</a:t>
            </a:fld>
            <a:endParaRPr lang="it-IT"/>
          </a:p>
        </p:txBody>
      </p:sp>
    </p:spTree>
    <p:extLst>
      <p:ext uri="{BB962C8B-B14F-4D97-AF65-F5344CB8AC3E}">
        <p14:creationId xmlns="" xmlns:p14="http://schemas.microsoft.com/office/powerpoint/2010/main" val="1400529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2852936"/>
          </a:xfrm>
        </p:spPr>
        <p:txBody>
          <a:bodyPr>
            <a:normAutofit/>
          </a:bodyPr>
          <a:lstStyle/>
          <a:p>
            <a:r>
              <a:rPr lang="it-IT" sz="3600" b="1" i="1" dirty="0" smtClean="0">
                <a:solidFill>
                  <a:srgbClr val="FF0000"/>
                </a:solidFill>
                <a:latin typeface="+mn-lt"/>
              </a:rPr>
              <a:t>Progetto </a:t>
            </a:r>
            <a:r>
              <a:rPr lang="it-IT" sz="3600" b="1" i="1" dirty="0" err="1" smtClean="0">
                <a:solidFill>
                  <a:srgbClr val="FF0000"/>
                </a:solidFill>
                <a:latin typeface="+mn-lt"/>
              </a:rPr>
              <a:t>Comenius</a:t>
            </a:r>
            <a:r>
              <a:rPr lang="it-IT" sz="3600" b="1" i="1" dirty="0" smtClean="0">
                <a:solidFill>
                  <a:srgbClr val="FF0000"/>
                </a:solidFill>
                <a:latin typeface="+mn-lt"/>
              </a:rPr>
              <a:t/>
            </a:r>
            <a:br>
              <a:rPr lang="it-IT" sz="3600" b="1" i="1" dirty="0" smtClean="0">
                <a:solidFill>
                  <a:srgbClr val="FF0000"/>
                </a:solidFill>
                <a:latin typeface="+mn-lt"/>
              </a:rPr>
            </a:br>
            <a:r>
              <a:rPr lang="it-IT" sz="3600" b="1" i="1" dirty="0" smtClean="0">
                <a:solidFill>
                  <a:srgbClr val="FF0000"/>
                </a:solidFill>
                <a:latin typeface="+mn-lt"/>
              </a:rPr>
              <a:t>«I love </a:t>
            </a:r>
            <a:r>
              <a:rPr lang="it-IT" sz="3600" b="1" i="1" dirty="0" err="1" smtClean="0">
                <a:solidFill>
                  <a:srgbClr val="FF0000"/>
                </a:solidFill>
                <a:latin typeface="+mn-lt"/>
              </a:rPr>
              <a:t>my</a:t>
            </a:r>
            <a:r>
              <a:rPr lang="it-IT" sz="3600" b="1" i="1" dirty="0" smtClean="0">
                <a:solidFill>
                  <a:srgbClr val="FF0000"/>
                </a:solidFill>
                <a:latin typeface="+mn-lt"/>
              </a:rPr>
              <a:t> future </a:t>
            </a:r>
            <a:r>
              <a:rPr lang="it-IT" sz="3600" b="1" i="1" dirty="0" err="1" smtClean="0">
                <a:solidFill>
                  <a:srgbClr val="FF0000"/>
                </a:solidFill>
                <a:latin typeface="+mn-lt"/>
              </a:rPr>
              <a:t>as</a:t>
            </a:r>
            <a:r>
              <a:rPr lang="it-IT" sz="3600" b="1" i="1" dirty="0" smtClean="0">
                <a:solidFill>
                  <a:srgbClr val="FF0000"/>
                </a:solidFill>
                <a:latin typeface="+mn-lt"/>
              </a:rPr>
              <a:t> a </a:t>
            </a:r>
            <a:r>
              <a:rPr lang="it-IT" sz="3600" b="1" i="1" dirty="0" err="1" smtClean="0">
                <a:solidFill>
                  <a:srgbClr val="FF0000"/>
                </a:solidFill>
                <a:latin typeface="+mn-lt"/>
              </a:rPr>
              <a:t>european</a:t>
            </a:r>
            <a:r>
              <a:rPr lang="it-IT" sz="3600" b="1" i="1" dirty="0" smtClean="0">
                <a:solidFill>
                  <a:srgbClr val="FF0000"/>
                </a:solidFill>
                <a:latin typeface="+mn-lt"/>
              </a:rPr>
              <a:t> </a:t>
            </a:r>
            <a:r>
              <a:rPr lang="it-IT" sz="3600" b="1" i="1" dirty="0" err="1" smtClean="0">
                <a:solidFill>
                  <a:srgbClr val="FF0000"/>
                </a:solidFill>
                <a:latin typeface="+mn-lt"/>
              </a:rPr>
              <a:t>citizen</a:t>
            </a:r>
            <a:r>
              <a:rPr lang="it-IT" sz="3600" b="1" i="1" dirty="0" smtClean="0">
                <a:solidFill>
                  <a:srgbClr val="FF0000"/>
                </a:solidFill>
                <a:latin typeface="+mn-lt"/>
              </a:rPr>
              <a:t>»</a:t>
            </a:r>
            <a:br>
              <a:rPr lang="it-IT" sz="3600" b="1" i="1" dirty="0" smtClean="0">
                <a:solidFill>
                  <a:srgbClr val="FF0000"/>
                </a:solidFill>
                <a:latin typeface="+mn-lt"/>
              </a:rPr>
            </a:br>
            <a:r>
              <a:rPr lang="it-IT" sz="3600" b="1" i="1" dirty="0" smtClean="0">
                <a:solidFill>
                  <a:srgbClr val="FF0000"/>
                </a:solidFill>
                <a:latin typeface="+mn-lt"/>
              </a:rPr>
              <a:t>Relazione sulla visita dei </a:t>
            </a:r>
            <a:r>
              <a:rPr lang="it-IT" sz="3600" b="1" i="1" dirty="0" err="1" smtClean="0">
                <a:solidFill>
                  <a:srgbClr val="FF0000"/>
                </a:solidFill>
                <a:latin typeface="+mn-lt"/>
              </a:rPr>
              <a:t>partners</a:t>
            </a:r>
            <a:r>
              <a:rPr lang="it-IT" sz="3600" b="1" i="1" dirty="0" smtClean="0">
                <a:solidFill>
                  <a:srgbClr val="FF0000"/>
                </a:solidFill>
                <a:latin typeface="+mn-lt"/>
              </a:rPr>
              <a:t> alla scuola </a:t>
            </a:r>
            <a:r>
              <a:rPr lang="it-IT" sz="3600" b="1" i="1" dirty="0">
                <a:solidFill>
                  <a:srgbClr val="FF0000"/>
                </a:solidFill>
                <a:latin typeface="+mn-lt"/>
              </a:rPr>
              <a:t>«</a:t>
            </a:r>
            <a:r>
              <a:rPr lang="it-IT" sz="3600" b="1" i="1" dirty="0" err="1">
                <a:solidFill>
                  <a:srgbClr val="FF0000"/>
                </a:solidFill>
                <a:latin typeface="+mn-lt"/>
              </a:rPr>
              <a:t>Mircea</a:t>
            </a:r>
            <a:r>
              <a:rPr lang="it-IT" sz="3600" b="1" i="1" dirty="0">
                <a:solidFill>
                  <a:srgbClr val="FF0000"/>
                </a:solidFill>
                <a:latin typeface="+mn-lt"/>
              </a:rPr>
              <a:t> </a:t>
            </a:r>
            <a:r>
              <a:rPr lang="it-IT" sz="3600" b="1" i="1" dirty="0" err="1">
                <a:solidFill>
                  <a:srgbClr val="FF0000"/>
                </a:solidFill>
                <a:latin typeface="+mn-lt"/>
              </a:rPr>
              <a:t>Eliade</a:t>
            </a:r>
            <a:r>
              <a:rPr lang="it-IT" sz="3600" b="1" i="1" dirty="0" smtClean="0">
                <a:solidFill>
                  <a:srgbClr val="FF0000"/>
                </a:solidFill>
                <a:latin typeface="+mn-lt"/>
              </a:rPr>
              <a:t>» di Galati</a:t>
            </a:r>
            <a:br>
              <a:rPr lang="it-IT" sz="3600" b="1" i="1" dirty="0" smtClean="0">
                <a:solidFill>
                  <a:srgbClr val="FF0000"/>
                </a:solidFill>
                <a:latin typeface="+mn-lt"/>
              </a:rPr>
            </a:br>
            <a:r>
              <a:rPr lang="it-IT" sz="3600" b="1" i="1" dirty="0" smtClean="0">
                <a:solidFill>
                  <a:srgbClr val="FF0000"/>
                </a:solidFill>
                <a:latin typeface="+mn-lt"/>
              </a:rPr>
              <a:t>Romania</a:t>
            </a:r>
            <a:endParaRPr lang="it-IT" sz="3600" b="1" i="1" dirty="0">
              <a:solidFill>
                <a:srgbClr val="FF0000"/>
              </a:solidFill>
              <a:latin typeface="+mn-lt"/>
            </a:endParaRPr>
          </a:p>
        </p:txBody>
      </p:sp>
      <p:sp>
        <p:nvSpPr>
          <p:cNvPr id="3" name="Sottotitolo 2"/>
          <p:cNvSpPr>
            <a:spLocks noGrp="1"/>
          </p:cNvSpPr>
          <p:nvPr>
            <p:ph type="subTitle" idx="1"/>
          </p:nvPr>
        </p:nvSpPr>
        <p:spPr>
          <a:xfrm>
            <a:off x="0" y="3361616"/>
            <a:ext cx="9144000" cy="3528392"/>
          </a:xfrm>
        </p:spPr>
        <p:txBody>
          <a:bodyPr>
            <a:normAutofit/>
          </a:bodyPr>
          <a:lstStyle/>
          <a:p>
            <a:pPr algn="l"/>
            <a:r>
              <a:rPr lang="it-IT" sz="2600" dirty="0" smtClean="0">
                <a:solidFill>
                  <a:schemeClr val="tx1"/>
                </a:solidFill>
              </a:rPr>
              <a:t>Siamo partite, il giorno 15 Marzo alle ore 12.15, dall’</a:t>
            </a:r>
            <a:r>
              <a:rPr lang="it-IT" sz="2600" dirty="0" err="1" smtClean="0">
                <a:solidFill>
                  <a:schemeClr val="tx1"/>
                </a:solidFill>
              </a:rPr>
              <a:t>aereoporto</a:t>
            </a:r>
            <a:r>
              <a:rPr lang="it-IT" sz="2600" dirty="0" smtClean="0">
                <a:solidFill>
                  <a:schemeClr val="tx1"/>
                </a:solidFill>
              </a:rPr>
              <a:t> di Capodichino (NA) con un volo diretto a Roma, per poi ripartire per Bucarest, alle ore 15.15.                                                                               Eravamo le professoresse Somma Orsola ed Alfano Giuseppina con tre alunne di 2° servizi sanitari: Di Martino Flavia, Macera Anna e Marzano Giuseppina. </a:t>
            </a:r>
          </a:p>
          <a:p>
            <a:pPr algn="l"/>
            <a:r>
              <a:rPr lang="it-IT" sz="2600" dirty="0" smtClean="0">
                <a:solidFill>
                  <a:schemeClr val="tx1"/>
                </a:solidFill>
              </a:rPr>
              <a:t>Siamo giunti a Bucarest solo verso sera, dove ci attendeva un minibus che ci ha accompagnato a Galati.                                           </a:t>
            </a:r>
          </a:p>
        </p:txBody>
      </p:sp>
    </p:spTree>
    <p:extLst>
      <p:ext uri="{BB962C8B-B14F-4D97-AF65-F5344CB8AC3E}">
        <p14:creationId xmlns="" xmlns:p14="http://schemas.microsoft.com/office/powerpoint/2010/main" val="2139784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a:bodyPr>
          <a:lstStyle/>
          <a:p>
            <a:pPr marL="0" indent="0">
              <a:buNone/>
            </a:pPr>
            <a:r>
              <a:rPr lang="it-IT" dirty="0" smtClean="0"/>
              <a:t>19 Marzo. </a:t>
            </a:r>
          </a:p>
          <a:p>
            <a:pPr marL="0" indent="0">
              <a:buNone/>
            </a:pPr>
            <a:r>
              <a:rPr lang="it-IT" sz="3000" dirty="0" smtClean="0"/>
              <a:t>L’ultimo giorno, siamo stati presso la scuola «</a:t>
            </a:r>
            <a:r>
              <a:rPr lang="it-IT" sz="3000" dirty="0" err="1" smtClean="0"/>
              <a:t>Mircea</a:t>
            </a:r>
            <a:r>
              <a:rPr lang="it-IT" sz="3000" dirty="0" smtClean="0"/>
              <a:t> </a:t>
            </a:r>
            <a:r>
              <a:rPr lang="it-IT" sz="3000" dirty="0" err="1" smtClean="0"/>
              <a:t>Eliade</a:t>
            </a:r>
            <a:r>
              <a:rPr lang="it-IT" sz="3000" dirty="0" smtClean="0"/>
              <a:t>» per assistere alla presentazione e all’evoluzione dell’istruzione a Galati, tutto ciò intervallato da divertenti balli tipici del Paese. Gli studenti hanno, poi, realizzato dei cartelloni con frasi scritte in diverse lingue </a:t>
            </a:r>
            <a:r>
              <a:rPr lang="it-IT" sz="3000" dirty="0"/>
              <a:t>.</a:t>
            </a:r>
            <a:endParaRPr lang="it-IT" sz="3000" dirty="0" smtClean="0"/>
          </a:p>
          <a:p>
            <a:pPr marL="0" indent="0">
              <a:buNone/>
            </a:pPr>
            <a:r>
              <a:rPr lang="it-IT" sz="3000" dirty="0" smtClean="0"/>
              <a:t>Infine, abbiamo assistito e condiviso gli sport che vengono praticati a scuola come: pallavolo, basket, calcio. La giornata è proseguita con un pranzo di arrivederci seguito da balli comuni, dove abbiamo partecipato anche noi insegnati. Dopo averci salutato, la </a:t>
            </a:r>
            <a:r>
              <a:rPr lang="it-IT" sz="3000" dirty="0" err="1" smtClean="0"/>
              <a:t>cordinatrice</a:t>
            </a:r>
            <a:r>
              <a:rPr lang="it-IT" sz="3000" dirty="0"/>
              <a:t> </a:t>
            </a:r>
            <a:r>
              <a:rPr lang="it-IT" sz="3000" dirty="0" smtClean="0"/>
              <a:t>ci ha rilasciato l’attestazione di partecipazione al progetto e alcuni souvenir dati anche agli studenti. </a:t>
            </a:r>
          </a:p>
          <a:p>
            <a:pPr marL="0" indent="0">
              <a:buNone/>
            </a:pPr>
            <a:endParaRPr lang="it-IT" sz="3000" dirty="0"/>
          </a:p>
        </p:txBody>
      </p:sp>
    </p:spTree>
    <p:extLst>
      <p:ext uri="{BB962C8B-B14F-4D97-AF65-F5344CB8AC3E}">
        <p14:creationId xmlns="" xmlns:p14="http://schemas.microsoft.com/office/powerpoint/2010/main" val="315313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a:bodyPr>
          <a:lstStyle/>
          <a:p>
            <a:pPr marL="0" indent="0">
              <a:buNone/>
            </a:pPr>
            <a:r>
              <a:rPr lang="it-IT" sz="3000" dirty="0" smtClean="0"/>
              <a:t>Quest’esperienza, oltre ad essere stata molto bella, è stata per tutti noi molto significativa, ci ha dato la possibilità di confrontarci con persone di diversa nazionalità che hanno usi e costumi diversi dai nostri. Abbiamo avuto modo di vedere loro come vivono, di assaporare il loro cibo e di confrontarci sul loro sistema scolastico. È stato per noi una gioia vedere quanto i loro studenti sono legati alle loro usanze e alle loro istituzioni, considerando la scuola come la loro casa, ma soprattutto è stato bello vederli eseguire i loro balli tipici. </a:t>
            </a:r>
            <a:endParaRPr lang="it-IT" sz="3000" dirty="0"/>
          </a:p>
          <a:p>
            <a:pPr marL="0" indent="0">
              <a:buNone/>
            </a:pPr>
            <a:r>
              <a:rPr lang="it-IT" sz="3000" dirty="0" smtClean="0"/>
              <a:t>Ringrazio tutti per avermi dato la possibilità di partecipare a questo progetto, soprattutto ringrazio il Preside Giuseppe Pecoraro e la collega Orsola Somma.</a:t>
            </a:r>
          </a:p>
        </p:txBody>
      </p:sp>
    </p:spTree>
    <p:extLst>
      <p:ext uri="{BB962C8B-B14F-4D97-AF65-F5344CB8AC3E}">
        <p14:creationId xmlns="" xmlns:p14="http://schemas.microsoft.com/office/powerpoint/2010/main" val="327893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5724128" cy="6858000"/>
          </a:xfrm>
        </p:spPr>
      </p:pic>
      <p:pic>
        <p:nvPicPr>
          <p:cNvPr id="5" name="Immagin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96137" y="188640"/>
            <a:ext cx="3347864" cy="3744416"/>
          </a:xfrm>
          <a:prstGeom prst="rect">
            <a:avLst/>
          </a:prstGeom>
        </p:spPr>
      </p:pic>
      <p:pic>
        <p:nvPicPr>
          <p:cNvPr id="6" name="Immagin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796137" y="4149080"/>
            <a:ext cx="3347863" cy="2708920"/>
          </a:xfrm>
          <a:prstGeom prst="rect">
            <a:avLst/>
          </a:prstGeom>
        </p:spPr>
      </p:pic>
    </p:spTree>
    <p:extLst>
      <p:ext uri="{BB962C8B-B14F-4D97-AF65-F5344CB8AC3E}">
        <p14:creationId xmlns="" xmlns:p14="http://schemas.microsoft.com/office/powerpoint/2010/main" val="66278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dirty="0" smtClean="0">
                <a:solidFill>
                  <a:srgbClr val="FF3300"/>
                </a:solidFill>
                <a:latin typeface="+mn-lt"/>
              </a:rPr>
              <a:t>Si ritorna a casa!!</a:t>
            </a:r>
            <a:endParaRPr lang="it-IT" sz="5400" dirty="0">
              <a:solidFill>
                <a:srgbClr val="FF3300"/>
              </a:solidFill>
              <a:latin typeface="+mn-lt"/>
            </a:endParaRPr>
          </a:p>
        </p:txBody>
      </p:sp>
      <p:pic>
        <p:nvPicPr>
          <p:cNvPr id="4" name="Segnaposto contenut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27584" y="1556792"/>
            <a:ext cx="7416824" cy="4896543"/>
          </a:xfrm>
        </p:spPr>
      </p:pic>
    </p:spTree>
    <p:extLst>
      <p:ext uri="{BB962C8B-B14F-4D97-AF65-F5344CB8AC3E}">
        <p14:creationId xmlns="" xmlns:p14="http://schemas.microsoft.com/office/powerpoint/2010/main" val="50803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3520"/>
            <a:ext cx="9144000" cy="6834480"/>
          </a:xfrm>
        </p:spPr>
        <p:txBody>
          <a:bodyPr>
            <a:noAutofit/>
          </a:bodyPr>
          <a:lstStyle/>
          <a:p>
            <a:pPr marL="0" indent="0">
              <a:buNone/>
            </a:pPr>
            <a:r>
              <a:rPr lang="it-IT" sz="2300" dirty="0"/>
              <a:t>Dopo un viaggio di circa 4 ora, siamo giunti a destinazione, dove ci attendeva Cristina, una collega rumena, che molto gentilmente ci ha accompagnati all’hotel «</a:t>
            </a:r>
            <a:r>
              <a:rPr lang="it-IT" sz="2300" dirty="0" err="1"/>
              <a:t>Faleza</a:t>
            </a:r>
            <a:r>
              <a:rPr lang="it-IT" sz="2300" dirty="0"/>
              <a:t> Hotel».</a:t>
            </a:r>
          </a:p>
          <a:p>
            <a:pPr marL="0" indent="0">
              <a:buNone/>
            </a:pPr>
            <a:r>
              <a:rPr lang="it-IT" sz="2300" dirty="0" smtClean="0"/>
              <a:t> Dopo, esserci sistemate nelle nostre stanza, ci siamo incontrati con gli altri colleghi e alunni stranieri ed insieme abbiamo cenato in un </a:t>
            </a:r>
            <a:r>
              <a:rPr lang="it-IT" sz="2300" dirty="0" err="1" smtClean="0"/>
              <a:t>ristopub</a:t>
            </a:r>
            <a:r>
              <a:rPr lang="it-IT" sz="2300" dirty="0" smtClean="0"/>
              <a:t>. </a:t>
            </a:r>
          </a:p>
          <a:p>
            <a:pPr marL="0" indent="0">
              <a:buNone/>
            </a:pPr>
            <a:r>
              <a:rPr lang="it-IT" sz="2300" dirty="0" smtClean="0"/>
              <a:t>Al mattino seguente, accompagnati da un minibus insieme a Cristina, abbiamo raggiunto la scuola di Galati «</a:t>
            </a:r>
            <a:r>
              <a:rPr lang="it-IT" sz="2300" dirty="0" err="1" smtClean="0"/>
              <a:t>Mircea</a:t>
            </a:r>
            <a:r>
              <a:rPr lang="it-IT" sz="2300" dirty="0" smtClean="0"/>
              <a:t> </a:t>
            </a:r>
            <a:r>
              <a:rPr lang="it-IT" sz="2300" dirty="0" err="1" smtClean="0"/>
              <a:t>Eliade</a:t>
            </a:r>
            <a:r>
              <a:rPr lang="it-IT" sz="2300" dirty="0" smtClean="0"/>
              <a:t>». Siamo stati accolti con una cerimonia di benvenuto seguita da inni nazionali dei vari paesi presenti; in seguito, il preside rumeno ci ha illustrato il loro sistema scolastico. </a:t>
            </a:r>
          </a:p>
          <a:p>
            <a:pPr marL="0" indent="0">
              <a:buNone/>
            </a:pPr>
            <a:r>
              <a:rPr lang="it-IT" sz="2300" dirty="0" smtClean="0"/>
              <a:t>Successivamente, abbiamo visitato la scuola e abbiamo assistito a balli tipici rumeni eseguiti dagli studenti della scuola ed, infine, c’è stato lo scambio dei doni da parte di tutte le delegazioni lì presenti. </a:t>
            </a:r>
          </a:p>
          <a:p>
            <a:pPr marL="0" indent="0">
              <a:buNone/>
            </a:pPr>
            <a:r>
              <a:rPr lang="it-IT" sz="2300" dirty="0" smtClean="0"/>
              <a:t>Abbiamo, poi, avuto modo di confrontarci, raccontando le nostre esperienze di vita e lavorative, con gli studenti coinvolti nel progetto.</a:t>
            </a:r>
          </a:p>
          <a:p>
            <a:pPr marL="0" indent="0">
              <a:buNone/>
            </a:pPr>
            <a:r>
              <a:rPr lang="it-IT" sz="2300" dirty="0" smtClean="0"/>
              <a:t>Nel pomeriggio gli studenti sono stati accompagnati a visitare la città e in serata ci siamo riuniti tutti e abbiamo cenato insieme in un </a:t>
            </a:r>
            <a:r>
              <a:rPr lang="it-IT" sz="2300" dirty="0" err="1" smtClean="0"/>
              <a:t>ristopub</a:t>
            </a:r>
            <a:r>
              <a:rPr lang="it-IT" sz="2300" dirty="0" smtClean="0"/>
              <a:t>, nei pressi dell’hotel.  </a:t>
            </a:r>
            <a:endParaRPr lang="it-IT" sz="2300" dirty="0"/>
          </a:p>
        </p:txBody>
      </p:sp>
    </p:spTree>
    <p:extLst>
      <p:ext uri="{BB962C8B-B14F-4D97-AF65-F5344CB8AC3E}">
        <p14:creationId xmlns="" xmlns:p14="http://schemas.microsoft.com/office/powerpoint/2010/main" val="389940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728" y="27072"/>
            <a:ext cx="4850301" cy="3250910"/>
          </a:xfrm>
        </p:spPr>
      </p:pic>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07904" y="3277982"/>
            <a:ext cx="5436096" cy="3580018"/>
          </a:xfrm>
          <a:prstGeom prst="rect">
            <a:avLst/>
          </a:prstGeom>
        </p:spPr>
      </p:pic>
      <p:sp>
        <p:nvSpPr>
          <p:cNvPr id="7" name="Ovale 6"/>
          <p:cNvSpPr/>
          <p:nvPr/>
        </p:nvSpPr>
        <p:spPr>
          <a:xfrm>
            <a:off x="5076056" y="332656"/>
            <a:ext cx="4067944" cy="25922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3600" dirty="0" smtClean="0">
                <a:solidFill>
                  <a:srgbClr val="0070C0"/>
                </a:solidFill>
              </a:rPr>
              <a:t>Balli rumeni, eseguiti dagli alunni </a:t>
            </a:r>
            <a:endParaRPr lang="it-IT" sz="3600" dirty="0">
              <a:solidFill>
                <a:srgbClr val="0070C0"/>
              </a:solidFill>
            </a:endParaRPr>
          </a:p>
        </p:txBody>
      </p:sp>
    </p:spTree>
    <p:extLst>
      <p:ext uri="{BB962C8B-B14F-4D97-AF65-F5344CB8AC3E}">
        <p14:creationId xmlns="" xmlns:p14="http://schemas.microsoft.com/office/powerpoint/2010/main" val="4670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a:bodyPr>
          <a:lstStyle/>
          <a:p>
            <a:r>
              <a:rPr lang="it-IT" sz="4800" i="1" dirty="0" smtClean="0">
                <a:solidFill>
                  <a:srgbClr val="00B050"/>
                </a:solidFill>
                <a:latin typeface="+mn-lt"/>
              </a:rPr>
              <a:t>Piatti tipici rumeni</a:t>
            </a:r>
            <a:endParaRPr lang="it-IT" sz="4800" i="1" dirty="0">
              <a:solidFill>
                <a:srgbClr val="00B050"/>
              </a:solidFill>
              <a:latin typeface="+mn-lt"/>
            </a:endParaRPr>
          </a:p>
        </p:txBody>
      </p:sp>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268760"/>
            <a:ext cx="3751704" cy="5589240"/>
          </a:xfrm>
        </p:spPr>
      </p:pic>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11960" y="1268760"/>
            <a:ext cx="4932040" cy="5589240"/>
          </a:xfrm>
          <a:prstGeom prst="rect">
            <a:avLst/>
          </a:prstGeom>
        </p:spPr>
      </p:pic>
    </p:spTree>
    <p:extLst>
      <p:ext uri="{BB962C8B-B14F-4D97-AF65-F5344CB8AC3E}">
        <p14:creationId xmlns="" xmlns:p14="http://schemas.microsoft.com/office/powerpoint/2010/main" val="38761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a:bodyPr>
          <a:lstStyle/>
          <a:p>
            <a:pPr marL="0" indent="0">
              <a:buNone/>
            </a:pPr>
            <a:r>
              <a:rPr lang="it-IT" sz="3000" dirty="0" smtClean="0"/>
              <a:t>Il giorno seguente abbiamo visitato un antico villaggio «</a:t>
            </a:r>
            <a:r>
              <a:rPr lang="it-IT" sz="3000" dirty="0" err="1" smtClean="0"/>
              <a:t>Petru</a:t>
            </a:r>
            <a:r>
              <a:rPr lang="it-IT" sz="3000" dirty="0" smtClean="0"/>
              <a:t> </a:t>
            </a:r>
            <a:r>
              <a:rPr lang="it-IT" sz="3000" dirty="0" err="1" smtClean="0"/>
              <a:t>Caraman</a:t>
            </a:r>
            <a:r>
              <a:rPr lang="it-IT" sz="3000" dirty="0" smtClean="0"/>
              <a:t>», che si trova in </a:t>
            </a:r>
            <a:r>
              <a:rPr lang="it-IT" sz="3000" dirty="0" err="1" smtClean="0"/>
              <a:t>Garboavele</a:t>
            </a:r>
            <a:r>
              <a:rPr lang="it-IT" sz="3000" dirty="0" smtClean="0"/>
              <a:t> </a:t>
            </a:r>
            <a:r>
              <a:rPr lang="it-IT" sz="3000" dirty="0" err="1" smtClean="0"/>
              <a:t>Forest</a:t>
            </a:r>
            <a:r>
              <a:rPr lang="it-IT" sz="3000" dirty="0" smtClean="0"/>
              <a:t>. </a:t>
            </a:r>
          </a:p>
          <a:p>
            <a:pPr marL="0" indent="0">
              <a:buNone/>
            </a:pPr>
            <a:r>
              <a:rPr lang="it-IT" sz="3000" dirty="0" smtClean="0"/>
              <a:t>Questa è stata un visita molto suggestiva, perché abbiamo visto dove vivano anticamente i rumeni. Avevano, infatti, case di legno, mobili ricavati da un materiale povero ed erano simili alle cosiddette palafitte. </a:t>
            </a:r>
          </a:p>
          <a:p>
            <a:pPr marL="0" indent="0">
              <a:buNone/>
            </a:pPr>
            <a:r>
              <a:rPr lang="it-IT" sz="3000" dirty="0" smtClean="0"/>
              <a:t>Dopo questa visita, ci siamo recati presso una fabbrica di vino, dove il proprietario ci ha dato alcune informazioni riguardo la produzione del vino. Poi, abbiamo pranzato tutti insieme, assaggiando le specialità rumene. Nel pomeriggio, abbiamo raggiunto l’albergo, dove gli studenti hanno avuto modo di socializzare e di conoscersi meglio, parlando in inglese. </a:t>
            </a:r>
          </a:p>
        </p:txBody>
      </p:sp>
    </p:spTree>
    <p:extLst>
      <p:ext uri="{BB962C8B-B14F-4D97-AF65-F5344CB8AC3E}">
        <p14:creationId xmlns="" xmlns:p14="http://schemas.microsoft.com/office/powerpoint/2010/main" val="167316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707904" y="1"/>
            <a:ext cx="5429200" cy="4071900"/>
          </a:xfrm>
        </p:spPr>
      </p:pic>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972888"/>
            <a:ext cx="4481056" cy="2885112"/>
          </a:xfrm>
          <a:prstGeom prst="rect">
            <a:avLst/>
          </a:prstGeom>
        </p:spPr>
      </p:pic>
      <p:sp>
        <p:nvSpPr>
          <p:cNvPr id="6" name="Rettangolo arrotondato 5"/>
          <p:cNvSpPr/>
          <p:nvPr/>
        </p:nvSpPr>
        <p:spPr>
          <a:xfrm>
            <a:off x="179512" y="764704"/>
            <a:ext cx="3168352" cy="23762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800" i="1" dirty="0" smtClean="0">
                <a:solidFill>
                  <a:srgbClr val="ED1366"/>
                </a:solidFill>
              </a:rPr>
              <a:t>Museo  </a:t>
            </a:r>
          </a:p>
          <a:p>
            <a:pPr algn="ctr"/>
            <a:r>
              <a:rPr lang="it-IT" sz="2800" i="1" dirty="0">
                <a:solidFill>
                  <a:srgbClr val="ED1366"/>
                </a:solidFill>
              </a:rPr>
              <a:t> </a:t>
            </a:r>
            <a:r>
              <a:rPr lang="it-IT" sz="2800" i="1" dirty="0" smtClean="0">
                <a:solidFill>
                  <a:srgbClr val="ED1366"/>
                </a:solidFill>
              </a:rPr>
              <a:t>«</a:t>
            </a:r>
            <a:r>
              <a:rPr lang="it-IT" sz="2800" i="1" dirty="0" err="1" smtClean="0">
                <a:solidFill>
                  <a:srgbClr val="ED1366"/>
                </a:solidFill>
              </a:rPr>
              <a:t>Petru</a:t>
            </a:r>
            <a:r>
              <a:rPr lang="it-IT" sz="2800" i="1" dirty="0" smtClean="0">
                <a:solidFill>
                  <a:srgbClr val="ED1366"/>
                </a:solidFill>
              </a:rPr>
              <a:t> </a:t>
            </a:r>
            <a:r>
              <a:rPr lang="it-IT" sz="2800" i="1" dirty="0" err="1" smtClean="0">
                <a:solidFill>
                  <a:srgbClr val="ED1366"/>
                </a:solidFill>
              </a:rPr>
              <a:t>Caraman</a:t>
            </a:r>
            <a:r>
              <a:rPr lang="it-IT" sz="2800" i="1" dirty="0" smtClean="0">
                <a:solidFill>
                  <a:srgbClr val="ED1366"/>
                </a:solidFill>
              </a:rPr>
              <a:t>» </a:t>
            </a:r>
          </a:p>
          <a:p>
            <a:pPr algn="ctr"/>
            <a:r>
              <a:rPr lang="it-IT" sz="2800" i="1" dirty="0" smtClean="0">
                <a:solidFill>
                  <a:srgbClr val="ED1366"/>
                </a:solidFill>
              </a:rPr>
              <a:t>situato in </a:t>
            </a:r>
            <a:r>
              <a:rPr lang="it-IT" sz="2800" i="1" dirty="0" err="1" smtClean="0">
                <a:solidFill>
                  <a:srgbClr val="ED1366"/>
                </a:solidFill>
              </a:rPr>
              <a:t>Garboavele</a:t>
            </a:r>
            <a:r>
              <a:rPr lang="it-IT" sz="2800" i="1" dirty="0" smtClean="0">
                <a:solidFill>
                  <a:srgbClr val="ED1366"/>
                </a:solidFill>
              </a:rPr>
              <a:t> </a:t>
            </a:r>
            <a:r>
              <a:rPr lang="it-IT" sz="2800" i="1" dirty="0" err="1" smtClean="0">
                <a:solidFill>
                  <a:srgbClr val="ED1366"/>
                </a:solidFill>
              </a:rPr>
              <a:t>Forest</a:t>
            </a:r>
            <a:endParaRPr lang="it-IT" sz="2800" i="1" dirty="0">
              <a:solidFill>
                <a:srgbClr val="ED1366"/>
              </a:solidFill>
            </a:endParaRPr>
          </a:p>
        </p:txBody>
      </p:sp>
    </p:spTree>
    <p:extLst>
      <p:ext uri="{BB962C8B-B14F-4D97-AF65-F5344CB8AC3E}">
        <p14:creationId xmlns="" xmlns:p14="http://schemas.microsoft.com/office/powerpoint/2010/main" val="230683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a:bodyPr>
          <a:lstStyle/>
          <a:p>
            <a:pPr marL="0" indent="0">
              <a:buNone/>
            </a:pPr>
            <a:r>
              <a:rPr lang="it-IT" dirty="0" smtClean="0"/>
              <a:t>Mercoledì, 18 Marzo, siamo stati accompagnati a «</a:t>
            </a:r>
            <a:r>
              <a:rPr lang="it-IT" dirty="0" err="1" smtClean="0"/>
              <a:t>Rusuan</a:t>
            </a:r>
            <a:r>
              <a:rPr lang="it-IT" dirty="0" smtClean="0"/>
              <a:t> </a:t>
            </a:r>
            <a:r>
              <a:rPr lang="it-IT" dirty="0" err="1" smtClean="0"/>
              <a:t>Angheluta</a:t>
            </a:r>
            <a:r>
              <a:rPr lang="it-IT" dirty="0" smtClean="0"/>
              <a:t>», un museo naturale di scienze. Qui abbiamo visitato diverse cose,  dal sistema planetario ad un piccolo museo di animali e piante, per poi arrivare all’acquario, dove c’erano diverse specie di pesci. Dopo la visita, abbiamo pranzato in un ristorante situato in cima ad una torre, dove si poteva vedere, dall’alto, il Danubio e la città di Galati. </a:t>
            </a:r>
          </a:p>
          <a:p>
            <a:pPr marL="0" indent="0">
              <a:buNone/>
            </a:pPr>
            <a:r>
              <a:rPr lang="it-IT" dirty="0" smtClean="0"/>
              <a:t>Nel pomeriggio abbiamo visitato, insieme agli studenti, la città e abbiamo potuto comprare qualche piccolo souvenir. </a:t>
            </a:r>
          </a:p>
        </p:txBody>
      </p:sp>
    </p:spTree>
    <p:extLst>
      <p:ext uri="{BB962C8B-B14F-4D97-AF65-F5344CB8AC3E}">
        <p14:creationId xmlns="" xmlns:p14="http://schemas.microsoft.com/office/powerpoint/2010/main" val="305994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0" y="0"/>
            <a:ext cx="4572000" cy="5661248"/>
          </a:xfrm>
        </p:spPr>
      </p:pic>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4572000" cy="5661248"/>
          </a:xfrm>
          <a:prstGeom prst="rect">
            <a:avLst/>
          </a:prstGeom>
        </p:spPr>
      </p:pic>
      <p:sp>
        <p:nvSpPr>
          <p:cNvPr id="6" name="CasellaDiTesto 5"/>
          <p:cNvSpPr txBox="1"/>
          <p:nvPr/>
        </p:nvSpPr>
        <p:spPr>
          <a:xfrm>
            <a:off x="349984" y="5971688"/>
            <a:ext cx="8280920" cy="800219"/>
          </a:xfrm>
          <a:prstGeom prst="rect">
            <a:avLst/>
          </a:prstGeom>
          <a:noFill/>
        </p:spPr>
        <p:txBody>
          <a:bodyPr wrap="square" rtlCol="0">
            <a:spAutoFit/>
          </a:bodyPr>
          <a:lstStyle/>
          <a:p>
            <a:r>
              <a:rPr lang="it-IT" sz="2800" b="1" i="1" dirty="0" smtClean="0">
                <a:solidFill>
                  <a:srgbClr val="7030A0"/>
                </a:solidFill>
              </a:rPr>
              <a:t>Natural </a:t>
            </a:r>
            <a:r>
              <a:rPr lang="it-IT" sz="2800" b="1" i="1" dirty="0" err="1" smtClean="0">
                <a:solidFill>
                  <a:srgbClr val="7030A0"/>
                </a:solidFill>
              </a:rPr>
              <a:t>Sciences</a:t>
            </a:r>
            <a:r>
              <a:rPr lang="it-IT" sz="2800" b="1" i="1" dirty="0" smtClean="0">
                <a:solidFill>
                  <a:srgbClr val="7030A0"/>
                </a:solidFill>
              </a:rPr>
              <a:t> </a:t>
            </a:r>
            <a:r>
              <a:rPr lang="it-IT" sz="2800" b="1" i="1" dirty="0" err="1" smtClean="0">
                <a:solidFill>
                  <a:srgbClr val="7030A0"/>
                </a:solidFill>
              </a:rPr>
              <a:t>Museum</a:t>
            </a:r>
            <a:r>
              <a:rPr lang="it-IT" sz="2800" b="1" i="1" dirty="0" smtClean="0">
                <a:solidFill>
                  <a:srgbClr val="7030A0"/>
                </a:solidFill>
              </a:rPr>
              <a:t> </a:t>
            </a:r>
            <a:r>
              <a:rPr lang="it-IT" sz="2800" b="1" i="1" dirty="0" err="1" smtClean="0">
                <a:solidFill>
                  <a:srgbClr val="7030A0"/>
                </a:solidFill>
              </a:rPr>
              <a:t>at</a:t>
            </a:r>
            <a:r>
              <a:rPr lang="it-IT" sz="2800" b="1" i="1" dirty="0" smtClean="0">
                <a:solidFill>
                  <a:srgbClr val="7030A0"/>
                </a:solidFill>
              </a:rPr>
              <a:t> «</a:t>
            </a:r>
            <a:r>
              <a:rPr lang="it-IT" sz="2800" b="1" i="1" dirty="0" err="1" smtClean="0">
                <a:solidFill>
                  <a:srgbClr val="7030A0"/>
                </a:solidFill>
              </a:rPr>
              <a:t>Rasvan</a:t>
            </a:r>
            <a:r>
              <a:rPr lang="it-IT" sz="2800" b="1" i="1" dirty="0" smtClean="0">
                <a:solidFill>
                  <a:srgbClr val="7030A0"/>
                </a:solidFill>
              </a:rPr>
              <a:t> </a:t>
            </a:r>
            <a:r>
              <a:rPr lang="it-IT" sz="2800" b="1" i="1" dirty="0" err="1">
                <a:solidFill>
                  <a:srgbClr val="7030A0"/>
                </a:solidFill>
              </a:rPr>
              <a:t>A</a:t>
            </a:r>
            <a:r>
              <a:rPr lang="it-IT" sz="2800" b="1" i="1" dirty="0" err="1" smtClean="0">
                <a:solidFill>
                  <a:srgbClr val="7030A0"/>
                </a:solidFill>
              </a:rPr>
              <a:t>ngheluta</a:t>
            </a:r>
            <a:r>
              <a:rPr lang="it-IT" sz="2800" b="1" i="1" dirty="0" smtClean="0">
                <a:solidFill>
                  <a:srgbClr val="7030A0"/>
                </a:solidFill>
              </a:rPr>
              <a:t>»</a:t>
            </a:r>
          </a:p>
          <a:p>
            <a:endParaRPr lang="it-IT" dirty="0"/>
          </a:p>
        </p:txBody>
      </p:sp>
    </p:spTree>
    <p:extLst>
      <p:ext uri="{BB962C8B-B14F-4D97-AF65-F5344CB8AC3E}">
        <p14:creationId xmlns="" xmlns:p14="http://schemas.microsoft.com/office/powerpoint/2010/main" val="282960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715000"/>
            <a:ext cx="8229600" cy="1143000"/>
          </a:xfrm>
        </p:spPr>
        <p:txBody>
          <a:bodyPr/>
          <a:lstStyle/>
          <a:p>
            <a:r>
              <a:rPr lang="it-IT" b="1" i="1" dirty="0" smtClean="0">
                <a:solidFill>
                  <a:srgbClr val="FF0000"/>
                </a:solidFill>
                <a:latin typeface="+mn-lt"/>
              </a:rPr>
              <a:t>Vista del Danubio</a:t>
            </a:r>
            <a:endParaRPr lang="it-IT" b="1" i="1" dirty="0">
              <a:solidFill>
                <a:srgbClr val="FF0000"/>
              </a:solidFill>
              <a:latin typeface="+mn-lt"/>
            </a:endParaRPr>
          </a:p>
        </p:txBody>
      </p:sp>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18560" cy="5877272"/>
          </a:xfrm>
        </p:spPr>
      </p:pic>
    </p:spTree>
    <p:extLst>
      <p:ext uri="{BB962C8B-B14F-4D97-AF65-F5344CB8AC3E}">
        <p14:creationId xmlns="" xmlns:p14="http://schemas.microsoft.com/office/powerpoint/2010/main" val="32576132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783</Words>
  <Application>Microsoft Office PowerPoint</Application>
  <PresentationFormat>Presentazione su schermo (4:3)</PresentationFormat>
  <Paragraphs>27</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Progetto Comenius «I love my future as a european citizen» Relazione sulla visita dei partners alla scuola «Mircea Eliade» di Galati Romania</vt:lpstr>
      <vt:lpstr>Diapositiva 2</vt:lpstr>
      <vt:lpstr>Diapositiva 3</vt:lpstr>
      <vt:lpstr>Piatti tipici rumeni</vt:lpstr>
      <vt:lpstr>Diapositiva 5</vt:lpstr>
      <vt:lpstr>Diapositiva 6</vt:lpstr>
      <vt:lpstr>Diapositiva 7</vt:lpstr>
      <vt:lpstr>Diapositiva 8</vt:lpstr>
      <vt:lpstr>Vista del Danubio</vt:lpstr>
      <vt:lpstr>Diapositiva 10</vt:lpstr>
      <vt:lpstr>Diapositiva 11</vt:lpstr>
      <vt:lpstr>Diapositiva 12</vt:lpstr>
      <vt:lpstr>Si ritorna a casa!!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Comenius «I love my future as a european citizen»</dc:title>
  <dc:creator>isissaviano</dc:creator>
  <cp:lastModifiedBy>Orsola</cp:lastModifiedBy>
  <cp:revision>19</cp:revision>
  <dcterms:created xsi:type="dcterms:W3CDTF">2015-05-24T15:29:00Z</dcterms:created>
  <dcterms:modified xsi:type="dcterms:W3CDTF">2015-05-28T17:03:47Z</dcterms:modified>
</cp:coreProperties>
</file>